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9"/>
  </p:notesMasterIdLst>
  <p:sldIdLst>
    <p:sldId id="970" r:id="rId2"/>
    <p:sldId id="644" r:id="rId3"/>
    <p:sldId id="772" r:id="rId4"/>
    <p:sldId id="773" r:id="rId5"/>
    <p:sldId id="774" r:id="rId6"/>
    <p:sldId id="971" r:id="rId7"/>
    <p:sldId id="975" r:id="rId8"/>
    <p:sldId id="776" r:id="rId9"/>
    <p:sldId id="777" r:id="rId10"/>
    <p:sldId id="778" r:id="rId11"/>
    <p:sldId id="779" r:id="rId12"/>
    <p:sldId id="976" r:id="rId13"/>
    <p:sldId id="972" r:id="rId14"/>
    <p:sldId id="780" r:id="rId15"/>
    <p:sldId id="973" r:id="rId16"/>
    <p:sldId id="974" r:id="rId17"/>
    <p:sldId id="645" r:id="rId18"/>
    <p:sldId id="977" r:id="rId19"/>
    <p:sldId id="978" r:id="rId20"/>
    <p:sldId id="979" r:id="rId21"/>
    <p:sldId id="980" r:id="rId22"/>
    <p:sldId id="981" r:id="rId23"/>
    <p:sldId id="1059" r:id="rId24"/>
    <p:sldId id="1060" r:id="rId25"/>
    <p:sldId id="1095" r:id="rId26"/>
    <p:sldId id="1061" r:id="rId27"/>
    <p:sldId id="1096" r:id="rId28"/>
    <p:sldId id="1062" r:id="rId29"/>
    <p:sldId id="1063" r:id="rId30"/>
    <p:sldId id="1064" r:id="rId31"/>
    <p:sldId id="1065" r:id="rId32"/>
    <p:sldId id="1066" r:id="rId33"/>
    <p:sldId id="1067" r:id="rId34"/>
    <p:sldId id="1068" r:id="rId35"/>
    <p:sldId id="1069" r:id="rId36"/>
    <p:sldId id="1070" r:id="rId37"/>
    <p:sldId id="1071" r:id="rId38"/>
    <p:sldId id="1072" r:id="rId39"/>
    <p:sldId id="1073" r:id="rId40"/>
    <p:sldId id="1074" r:id="rId41"/>
    <p:sldId id="1075" r:id="rId42"/>
    <p:sldId id="1076" r:id="rId43"/>
    <p:sldId id="1077" r:id="rId44"/>
    <p:sldId id="1097" r:id="rId45"/>
    <p:sldId id="1111" r:id="rId46"/>
    <p:sldId id="1112" r:id="rId47"/>
    <p:sldId id="1113" r:id="rId48"/>
    <p:sldId id="1114" r:id="rId49"/>
    <p:sldId id="1115" r:id="rId50"/>
    <p:sldId id="1116" r:id="rId51"/>
    <p:sldId id="1117" r:id="rId52"/>
    <p:sldId id="1118" r:id="rId53"/>
    <p:sldId id="1119" r:id="rId54"/>
    <p:sldId id="1079" r:id="rId55"/>
    <p:sldId id="1080" r:id="rId56"/>
    <p:sldId id="1081" r:id="rId57"/>
    <p:sldId id="1082" r:id="rId58"/>
    <p:sldId id="1083" r:id="rId59"/>
    <p:sldId id="1084" r:id="rId60"/>
    <p:sldId id="1085" r:id="rId61"/>
    <p:sldId id="1120" r:id="rId62"/>
    <p:sldId id="1086" r:id="rId63"/>
    <p:sldId id="1087" r:id="rId64"/>
    <p:sldId id="1088" r:id="rId65"/>
    <p:sldId id="1089" r:id="rId66"/>
    <p:sldId id="1090" r:id="rId67"/>
    <p:sldId id="1091" r:id="rId68"/>
    <p:sldId id="1092" r:id="rId69"/>
    <p:sldId id="1093" r:id="rId70"/>
    <p:sldId id="1124" r:id="rId71"/>
    <p:sldId id="1125" r:id="rId72"/>
    <p:sldId id="1126" r:id="rId73"/>
    <p:sldId id="1127" r:id="rId74"/>
    <p:sldId id="1128" r:id="rId75"/>
    <p:sldId id="1129" r:id="rId76"/>
    <p:sldId id="1130" r:id="rId77"/>
    <p:sldId id="1131" r:id="rId78"/>
    <p:sldId id="1132" r:id="rId79"/>
    <p:sldId id="1133" r:id="rId80"/>
    <p:sldId id="1134" r:id="rId81"/>
    <p:sldId id="1135" r:id="rId82"/>
    <p:sldId id="1136" r:id="rId83"/>
    <p:sldId id="1137" r:id="rId84"/>
    <p:sldId id="1138" r:id="rId85"/>
    <p:sldId id="1139" r:id="rId86"/>
    <p:sldId id="1140" r:id="rId87"/>
    <p:sldId id="1141" r:id="rId88"/>
    <p:sldId id="1078" r:id="rId89"/>
    <p:sldId id="1121" r:id="rId90"/>
    <p:sldId id="1122" r:id="rId91"/>
    <p:sldId id="1123" r:id="rId92"/>
    <p:sldId id="1098" r:id="rId93"/>
    <p:sldId id="1099" r:id="rId94"/>
    <p:sldId id="1100" r:id="rId95"/>
    <p:sldId id="1101" r:id="rId96"/>
    <p:sldId id="1102" r:id="rId97"/>
    <p:sldId id="1103" r:id="rId98"/>
    <p:sldId id="1104" r:id="rId99"/>
    <p:sldId id="1105" r:id="rId100"/>
    <p:sldId id="1106" r:id="rId101"/>
    <p:sldId id="1107" r:id="rId102"/>
    <p:sldId id="1108" r:id="rId103"/>
    <p:sldId id="982" r:id="rId104"/>
    <p:sldId id="983" r:id="rId105"/>
    <p:sldId id="984" r:id="rId106"/>
    <p:sldId id="985" r:id="rId107"/>
    <p:sldId id="986" r:id="rId108"/>
    <p:sldId id="987" r:id="rId109"/>
    <p:sldId id="988" r:id="rId110"/>
    <p:sldId id="989" r:id="rId111"/>
    <p:sldId id="990" r:id="rId112"/>
    <p:sldId id="991" r:id="rId113"/>
    <p:sldId id="1015" r:id="rId114"/>
    <p:sldId id="1016" r:id="rId115"/>
    <p:sldId id="992" r:id="rId116"/>
    <p:sldId id="993" r:id="rId117"/>
    <p:sldId id="994" r:id="rId118"/>
    <p:sldId id="995" r:id="rId119"/>
    <p:sldId id="996" r:id="rId120"/>
    <p:sldId id="997" r:id="rId121"/>
    <p:sldId id="998" r:id="rId122"/>
    <p:sldId id="999" r:id="rId123"/>
    <p:sldId id="1000" r:id="rId124"/>
    <p:sldId id="1001" r:id="rId125"/>
    <p:sldId id="1002" r:id="rId126"/>
    <p:sldId id="1003" r:id="rId127"/>
    <p:sldId id="1004" r:id="rId128"/>
    <p:sldId id="1005" r:id="rId129"/>
    <p:sldId id="1011" r:id="rId130"/>
    <p:sldId id="1020" r:id="rId131"/>
    <p:sldId id="1021" r:id="rId132"/>
    <p:sldId id="1022" r:id="rId133"/>
    <p:sldId id="1017" r:id="rId134"/>
    <p:sldId id="1018" r:id="rId135"/>
    <p:sldId id="1019" r:id="rId136"/>
    <p:sldId id="1010" r:id="rId137"/>
    <p:sldId id="1014" r:id="rId138"/>
    <p:sldId id="1050" r:id="rId139"/>
    <p:sldId id="1142" r:id="rId140"/>
    <p:sldId id="1143" r:id="rId141"/>
    <p:sldId id="1144" r:id="rId142"/>
    <p:sldId id="1145" r:id="rId143"/>
    <p:sldId id="1146" r:id="rId144"/>
    <p:sldId id="1203" r:id="rId145"/>
    <p:sldId id="1204" r:id="rId146"/>
    <p:sldId id="1205" r:id="rId147"/>
    <p:sldId id="1196" r:id="rId148"/>
    <p:sldId id="1206" r:id="rId149"/>
    <p:sldId id="1207" r:id="rId150"/>
    <p:sldId id="1195" r:id="rId151"/>
    <p:sldId id="1208" r:id="rId152"/>
    <p:sldId id="1194" r:id="rId153"/>
    <p:sldId id="1197" r:id="rId154"/>
    <p:sldId id="1209" r:id="rId155"/>
    <p:sldId id="1210" r:id="rId156"/>
    <p:sldId id="1211" r:id="rId157"/>
    <p:sldId id="1094" r:id="rId158"/>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48"/>
    <p:restoredTop sz="92449"/>
  </p:normalViewPr>
  <p:slideViewPr>
    <p:cSldViewPr>
      <p:cViewPr varScale="1">
        <p:scale>
          <a:sx n="118" d="100"/>
          <a:sy n="118" d="100"/>
        </p:scale>
        <p:origin x="1016" y="19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8F5DA26-57AD-E34A-8794-EB0D80EF0CA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p>
        </p:txBody>
      </p:sp>
      <p:sp>
        <p:nvSpPr>
          <p:cNvPr id="50179" name="Rectangle 3">
            <a:extLst>
              <a:ext uri="{FF2B5EF4-FFF2-40B4-BE49-F238E27FC236}">
                <a16:creationId xmlns:a16="http://schemas.microsoft.com/office/drawing/2014/main" id="{20C937A0-31AB-A947-B2DC-0BCF923A7D0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p>
        </p:txBody>
      </p:sp>
      <p:sp>
        <p:nvSpPr>
          <p:cNvPr id="14340" name="Rectangle 4">
            <a:extLst>
              <a:ext uri="{FF2B5EF4-FFF2-40B4-BE49-F238E27FC236}">
                <a16:creationId xmlns:a16="http://schemas.microsoft.com/office/drawing/2014/main" id="{57C96B5C-16DA-E043-A306-B7E432858AF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5">
            <a:extLst>
              <a:ext uri="{FF2B5EF4-FFF2-40B4-BE49-F238E27FC236}">
                <a16:creationId xmlns:a16="http://schemas.microsoft.com/office/drawing/2014/main" id="{E7EF09A5-B9FA-7142-AD0B-06644BD667F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0182" name="Rectangle 6">
            <a:extLst>
              <a:ext uri="{FF2B5EF4-FFF2-40B4-BE49-F238E27FC236}">
                <a16:creationId xmlns:a16="http://schemas.microsoft.com/office/drawing/2014/main" id="{70DC993D-85EC-EB4D-B2E0-5EABE5D884B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p>
        </p:txBody>
      </p:sp>
      <p:sp>
        <p:nvSpPr>
          <p:cNvPr id="50183" name="Rectangle 7">
            <a:extLst>
              <a:ext uri="{FF2B5EF4-FFF2-40B4-BE49-F238E27FC236}">
                <a16:creationId xmlns:a16="http://schemas.microsoft.com/office/drawing/2014/main" id="{E6673454-466B-8543-A094-BEF9D396088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3D661AB-A706-9B48-B87B-9D5120D9717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a:t>
            </a:fld>
            <a:endParaRPr lang="en-GB" altLang="en-US"/>
          </a:p>
        </p:txBody>
      </p:sp>
    </p:spTree>
    <p:extLst>
      <p:ext uri="{BB962C8B-B14F-4D97-AF65-F5344CB8AC3E}">
        <p14:creationId xmlns:p14="http://schemas.microsoft.com/office/powerpoint/2010/main" val="732842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75</a:t>
            </a:fld>
            <a:endParaRPr lang="en-GB" altLang="en-US"/>
          </a:p>
        </p:txBody>
      </p:sp>
    </p:spTree>
    <p:extLst>
      <p:ext uri="{BB962C8B-B14F-4D97-AF65-F5344CB8AC3E}">
        <p14:creationId xmlns:p14="http://schemas.microsoft.com/office/powerpoint/2010/main" val="381967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76</a:t>
            </a:fld>
            <a:endParaRPr lang="en-GB" altLang="en-US"/>
          </a:p>
        </p:txBody>
      </p:sp>
    </p:spTree>
    <p:extLst>
      <p:ext uri="{BB962C8B-B14F-4D97-AF65-F5344CB8AC3E}">
        <p14:creationId xmlns:p14="http://schemas.microsoft.com/office/powerpoint/2010/main" val="49790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77</a:t>
            </a:fld>
            <a:endParaRPr lang="en-GB" altLang="en-US"/>
          </a:p>
        </p:txBody>
      </p:sp>
    </p:spTree>
    <p:extLst>
      <p:ext uri="{BB962C8B-B14F-4D97-AF65-F5344CB8AC3E}">
        <p14:creationId xmlns:p14="http://schemas.microsoft.com/office/powerpoint/2010/main" val="3115591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78</a:t>
            </a:fld>
            <a:endParaRPr lang="en-GB" altLang="en-US"/>
          </a:p>
        </p:txBody>
      </p:sp>
    </p:spTree>
    <p:extLst>
      <p:ext uri="{BB962C8B-B14F-4D97-AF65-F5344CB8AC3E}">
        <p14:creationId xmlns:p14="http://schemas.microsoft.com/office/powerpoint/2010/main" val="216298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79</a:t>
            </a:fld>
            <a:endParaRPr lang="en-GB" altLang="en-US"/>
          </a:p>
        </p:txBody>
      </p:sp>
    </p:spTree>
    <p:extLst>
      <p:ext uri="{BB962C8B-B14F-4D97-AF65-F5344CB8AC3E}">
        <p14:creationId xmlns:p14="http://schemas.microsoft.com/office/powerpoint/2010/main" val="20304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80</a:t>
            </a:fld>
            <a:endParaRPr lang="en-GB" altLang="en-US"/>
          </a:p>
        </p:txBody>
      </p:sp>
    </p:spTree>
    <p:extLst>
      <p:ext uri="{BB962C8B-B14F-4D97-AF65-F5344CB8AC3E}">
        <p14:creationId xmlns:p14="http://schemas.microsoft.com/office/powerpoint/2010/main" val="3927942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81</a:t>
            </a:fld>
            <a:endParaRPr lang="en-GB" altLang="en-US"/>
          </a:p>
        </p:txBody>
      </p:sp>
    </p:spTree>
    <p:extLst>
      <p:ext uri="{BB962C8B-B14F-4D97-AF65-F5344CB8AC3E}">
        <p14:creationId xmlns:p14="http://schemas.microsoft.com/office/powerpoint/2010/main" val="120723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82</a:t>
            </a:fld>
            <a:endParaRPr lang="en-GB" altLang="en-US"/>
          </a:p>
        </p:txBody>
      </p:sp>
    </p:spTree>
    <p:extLst>
      <p:ext uri="{BB962C8B-B14F-4D97-AF65-F5344CB8AC3E}">
        <p14:creationId xmlns:p14="http://schemas.microsoft.com/office/powerpoint/2010/main" val="136343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83</a:t>
            </a:fld>
            <a:endParaRPr lang="en-GB" altLang="en-US"/>
          </a:p>
        </p:txBody>
      </p:sp>
    </p:spTree>
    <p:extLst>
      <p:ext uri="{BB962C8B-B14F-4D97-AF65-F5344CB8AC3E}">
        <p14:creationId xmlns:p14="http://schemas.microsoft.com/office/powerpoint/2010/main" val="3781352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84</a:t>
            </a:fld>
            <a:endParaRPr lang="en-GB" altLang="en-US"/>
          </a:p>
        </p:txBody>
      </p:sp>
    </p:spTree>
    <p:extLst>
      <p:ext uri="{BB962C8B-B14F-4D97-AF65-F5344CB8AC3E}">
        <p14:creationId xmlns:p14="http://schemas.microsoft.com/office/powerpoint/2010/main" val="11129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a:t>
            </a:fld>
            <a:endParaRPr lang="en-GB" altLang="en-US"/>
          </a:p>
        </p:txBody>
      </p:sp>
    </p:spTree>
    <p:extLst>
      <p:ext uri="{BB962C8B-B14F-4D97-AF65-F5344CB8AC3E}">
        <p14:creationId xmlns:p14="http://schemas.microsoft.com/office/powerpoint/2010/main" val="187989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85</a:t>
            </a:fld>
            <a:endParaRPr lang="en-GB" altLang="en-US"/>
          </a:p>
        </p:txBody>
      </p:sp>
    </p:spTree>
    <p:extLst>
      <p:ext uri="{BB962C8B-B14F-4D97-AF65-F5344CB8AC3E}">
        <p14:creationId xmlns:p14="http://schemas.microsoft.com/office/powerpoint/2010/main" val="223864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86</a:t>
            </a:fld>
            <a:endParaRPr lang="en-GB" altLang="en-US"/>
          </a:p>
        </p:txBody>
      </p:sp>
    </p:spTree>
    <p:extLst>
      <p:ext uri="{BB962C8B-B14F-4D97-AF65-F5344CB8AC3E}">
        <p14:creationId xmlns:p14="http://schemas.microsoft.com/office/powerpoint/2010/main" val="1813669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87</a:t>
            </a:fld>
            <a:endParaRPr lang="en-GB" altLang="en-US"/>
          </a:p>
        </p:txBody>
      </p:sp>
    </p:spTree>
    <p:extLst>
      <p:ext uri="{BB962C8B-B14F-4D97-AF65-F5344CB8AC3E}">
        <p14:creationId xmlns:p14="http://schemas.microsoft.com/office/powerpoint/2010/main" val="2420001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88</a:t>
            </a:fld>
            <a:endParaRPr lang="en-GB" altLang="en-US"/>
          </a:p>
        </p:txBody>
      </p:sp>
    </p:spTree>
    <p:extLst>
      <p:ext uri="{BB962C8B-B14F-4D97-AF65-F5344CB8AC3E}">
        <p14:creationId xmlns:p14="http://schemas.microsoft.com/office/powerpoint/2010/main" val="3006623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89</a:t>
            </a:fld>
            <a:endParaRPr lang="en-GB" altLang="en-US"/>
          </a:p>
        </p:txBody>
      </p:sp>
    </p:spTree>
    <p:extLst>
      <p:ext uri="{BB962C8B-B14F-4D97-AF65-F5344CB8AC3E}">
        <p14:creationId xmlns:p14="http://schemas.microsoft.com/office/powerpoint/2010/main" val="948729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90</a:t>
            </a:fld>
            <a:endParaRPr lang="en-GB" altLang="en-US"/>
          </a:p>
        </p:txBody>
      </p:sp>
    </p:spTree>
    <p:extLst>
      <p:ext uri="{BB962C8B-B14F-4D97-AF65-F5344CB8AC3E}">
        <p14:creationId xmlns:p14="http://schemas.microsoft.com/office/powerpoint/2010/main" val="2476522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91</a:t>
            </a:fld>
            <a:endParaRPr lang="en-GB" altLang="en-US"/>
          </a:p>
        </p:txBody>
      </p:sp>
    </p:spTree>
    <p:extLst>
      <p:ext uri="{BB962C8B-B14F-4D97-AF65-F5344CB8AC3E}">
        <p14:creationId xmlns:p14="http://schemas.microsoft.com/office/powerpoint/2010/main" val="2560138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92</a:t>
            </a:fld>
            <a:endParaRPr lang="en-GB" altLang="en-US"/>
          </a:p>
        </p:txBody>
      </p:sp>
    </p:spTree>
    <p:extLst>
      <p:ext uri="{BB962C8B-B14F-4D97-AF65-F5344CB8AC3E}">
        <p14:creationId xmlns:p14="http://schemas.microsoft.com/office/powerpoint/2010/main" val="2721231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93</a:t>
            </a:fld>
            <a:endParaRPr lang="en-GB" altLang="en-US"/>
          </a:p>
        </p:txBody>
      </p:sp>
    </p:spTree>
    <p:extLst>
      <p:ext uri="{BB962C8B-B14F-4D97-AF65-F5344CB8AC3E}">
        <p14:creationId xmlns:p14="http://schemas.microsoft.com/office/powerpoint/2010/main" val="3883884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94</a:t>
            </a:fld>
            <a:endParaRPr lang="en-GB" altLang="en-US"/>
          </a:p>
        </p:txBody>
      </p:sp>
    </p:spTree>
    <p:extLst>
      <p:ext uri="{BB962C8B-B14F-4D97-AF65-F5344CB8AC3E}">
        <p14:creationId xmlns:p14="http://schemas.microsoft.com/office/powerpoint/2010/main" val="1904291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a:t>
            </a:fld>
            <a:endParaRPr lang="en-GB" altLang="en-US"/>
          </a:p>
        </p:txBody>
      </p:sp>
    </p:spTree>
    <p:extLst>
      <p:ext uri="{BB962C8B-B14F-4D97-AF65-F5344CB8AC3E}">
        <p14:creationId xmlns:p14="http://schemas.microsoft.com/office/powerpoint/2010/main" val="2924617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95</a:t>
            </a:fld>
            <a:endParaRPr lang="en-GB" altLang="en-US"/>
          </a:p>
        </p:txBody>
      </p:sp>
    </p:spTree>
    <p:extLst>
      <p:ext uri="{BB962C8B-B14F-4D97-AF65-F5344CB8AC3E}">
        <p14:creationId xmlns:p14="http://schemas.microsoft.com/office/powerpoint/2010/main" val="411528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96</a:t>
            </a:fld>
            <a:endParaRPr lang="en-GB" altLang="en-US"/>
          </a:p>
        </p:txBody>
      </p:sp>
    </p:spTree>
    <p:extLst>
      <p:ext uri="{BB962C8B-B14F-4D97-AF65-F5344CB8AC3E}">
        <p14:creationId xmlns:p14="http://schemas.microsoft.com/office/powerpoint/2010/main" val="2504478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97</a:t>
            </a:fld>
            <a:endParaRPr lang="en-GB" altLang="en-US"/>
          </a:p>
        </p:txBody>
      </p:sp>
    </p:spTree>
    <p:extLst>
      <p:ext uri="{BB962C8B-B14F-4D97-AF65-F5344CB8AC3E}">
        <p14:creationId xmlns:p14="http://schemas.microsoft.com/office/powerpoint/2010/main" val="2042499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98</a:t>
            </a:fld>
            <a:endParaRPr lang="en-GB" altLang="en-US"/>
          </a:p>
        </p:txBody>
      </p:sp>
    </p:spTree>
    <p:extLst>
      <p:ext uri="{BB962C8B-B14F-4D97-AF65-F5344CB8AC3E}">
        <p14:creationId xmlns:p14="http://schemas.microsoft.com/office/powerpoint/2010/main" val="2167276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99</a:t>
            </a:fld>
            <a:endParaRPr lang="en-GB" altLang="en-US"/>
          </a:p>
        </p:txBody>
      </p:sp>
    </p:spTree>
    <p:extLst>
      <p:ext uri="{BB962C8B-B14F-4D97-AF65-F5344CB8AC3E}">
        <p14:creationId xmlns:p14="http://schemas.microsoft.com/office/powerpoint/2010/main" val="987556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100</a:t>
            </a:fld>
            <a:endParaRPr lang="en-GB" altLang="en-US"/>
          </a:p>
        </p:txBody>
      </p:sp>
    </p:spTree>
    <p:extLst>
      <p:ext uri="{BB962C8B-B14F-4D97-AF65-F5344CB8AC3E}">
        <p14:creationId xmlns:p14="http://schemas.microsoft.com/office/powerpoint/2010/main" val="4235146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101</a:t>
            </a:fld>
            <a:endParaRPr lang="en-GB" altLang="en-US"/>
          </a:p>
        </p:txBody>
      </p:sp>
    </p:spTree>
    <p:extLst>
      <p:ext uri="{BB962C8B-B14F-4D97-AF65-F5344CB8AC3E}">
        <p14:creationId xmlns:p14="http://schemas.microsoft.com/office/powerpoint/2010/main" val="872683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102</a:t>
            </a:fld>
            <a:endParaRPr lang="en-GB" altLang="en-US"/>
          </a:p>
        </p:txBody>
      </p:sp>
    </p:spTree>
    <p:extLst>
      <p:ext uri="{BB962C8B-B14F-4D97-AF65-F5344CB8AC3E}">
        <p14:creationId xmlns:p14="http://schemas.microsoft.com/office/powerpoint/2010/main" val="1225802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103</a:t>
            </a:fld>
            <a:endParaRPr lang="en-GB" altLang="en-US"/>
          </a:p>
        </p:txBody>
      </p:sp>
    </p:spTree>
    <p:extLst>
      <p:ext uri="{BB962C8B-B14F-4D97-AF65-F5344CB8AC3E}">
        <p14:creationId xmlns:p14="http://schemas.microsoft.com/office/powerpoint/2010/main" val="3949372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104</a:t>
            </a:fld>
            <a:endParaRPr lang="en-GB" altLang="en-US"/>
          </a:p>
        </p:txBody>
      </p:sp>
    </p:spTree>
    <p:extLst>
      <p:ext uri="{BB962C8B-B14F-4D97-AF65-F5344CB8AC3E}">
        <p14:creationId xmlns:p14="http://schemas.microsoft.com/office/powerpoint/2010/main" val="38700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22</a:t>
            </a:fld>
            <a:endParaRPr lang="en-GB" altLang="en-US"/>
          </a:p>
        </p:txBody>
      </p:sp>
    </p:spTree>
    <p:extLst>
      <p:ext uri="{BB962C8B-B14F-4D97-AF65-F5344CB8AC3E}">
        <p14:creationId xmlns:p14="http://schemas.microsoft.com/office/powerpoint/2010/main" val="3627818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105</a:t>
            </a:fld>
            <a:endParaRPr lang="en-GB" altLang="en-US"/>
          </a:p>
        </p:txBody>
      </p:sp>
    </p:spTree>
    <p:extLst>
      <p:ext uri="{BB962C8B-B14F-4D97-AF65-F5344CB8AC3E}">
        <p14:creationId xmlns:p14="http://schemas.microsoft.com/office/powerpoint/2010/main" val="615020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106</a:t>
            </a:fld>
            <a:endParaRPr lang="en-GB" altLang="en-US"/>
          </a:p>
        </p:txBody>
      </p:sp>
    </p:spTree>
    <p:extLst>
      <p:ext uri="{BB962C8B-B14F-4D97-AF65-F5344CB8AC3E}">
        <p14:creationId xmlns:p14="http://schemas.microsoft.com/office/powerpoint/2010/main" val="3204141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107</a:t>
            </a:fld>
            <a:endParaRPr lang="en-GB" altLang="en-US"/>
          </a:p>
        </p:txBody>
      </p:sp>
    </p:spTree>
    <p:extLst>
      <p:ext uri="{BB962C8B-B14F-4D97-AF65-F5344CB8AC3E}">
        <p14:creationId xmlns:p14="http://schemas.microsoft.com/office/powerpoint/2010/main" val="3711764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108</a:t>
            </a:fld>
            <a:endParaRPr lang="en-GB" altLang="en-US"/>
          </a:p>
        </p:txBody>
      </p:sp>
    </p:spTree>
    <p:extLst>
      <p:ext uri="{BB962C8B-B14F-4D97-AF65-F5344CB8AC3E}">
        <p14:creationId xmlns:p14="http://schemas.microsoft.com/office/powerpoint/2010/main" val="3133369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109</a:t>
            </a:fld>
            <a:endParaRPr lang="en-GB" altLang="en-US"/>
          </a:p>
        </p:txBody>
      </p:sp>
    </p:spTree>
    <p:extLst>
      <p:ext uri="{BB962C8B-B14F-4D97-AF65-F5344CB8AC3E}">
        <p14:creationId xmlns:p14="http://schemas.microsoft.com/office/powerpoint/2010/main" val="1659197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110</a:t>
            </a:fld>
            <a:endParaRPr lang="en-GB" altLang="en-US"/>
          </a:p>
        </p:txBody>
      </p:sp>
    </p:spTree>
    <p:extLst>
      <p:ext uri="{BB962C8B-B14F-4D97-AF65-F5344CB8AC3E}">
        <p14:creationId xmlns:p14="http://schemas.microsoft.com/office/powerpoint/2010/main" val="1144964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111</a:t>
            </a:fld>
            <a:endParaRPr lang="en-GB" altLang="en-US"/>
          </a:p>
        </p:txBody>
      </p:sp>
    </p:spTree>
    <p:extLst>
      <p:ext uri="{BB962C8B-B14F-4D97-AF65-F5344CB8AC3E}">
        <p14:creationId xmlns:p14="http://schemas.microsoft.com/office/powerpoint/2010/main" val="3909312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112</a:t>
            </a:fld>
            <a:endParaRPr lang="en-GB" altLang="en-US"/>
          </a:p>
        </p:txBody>
      </p:sp>
    </p:spTree>
    <p:extLst>
      <p:ext uri="{BB962C8B-B14F-4D97-AF65-F5344CB8AC3E}">
        <p14:creationId xmlns:p14="http://schemas.microsoft.com/office/powerpoint/2010/main" val="15717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113</a:t>
            </a:fld>
            <a:endParaRPr lang="en-GB" altLang="en-US"/>
          </a:p>
        </p:txBody>
      </p:sp>
    </p:spTree>
    <p:extLst>
      <p:ext uri="{BB962C8B-B14F-4D97-AF65-F5344CB8AC3E}">
        <p14:creationId xmlns:p14="http://schemas.microsoft.com/office/powerpoint/2010/main" val="4020118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114</a:t>
            </a:fld>
            <a:endParaRPr lang="en-GB" altLang="en-US"/>
          </a:p>
        </p:txBody>
      </p:sp>
    </p:spTree>
    <p:extLst>
      <p:ext uri="{BB962C8B-B14F-4D97-AF65-F5344CB8AC3E}">
        <p14:creationId xmlns:p14="http://schemas.microsoft.com/office/powerpoint/2010/main" val="28208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70</a:t>
            </a:fld>
            <a:endParaRPr lang="en-GB" altLang="en-US"/>
          </a:p>
        </p:txBody>
      </p:sp>
    </p:spTree>
    <p:extLst>
      <p:ext uri="{BB962C8B-B14F-4D97-AF65-F5344CB8AC3E}">
        <p14:creationId xmlns:p14="http://schemas.microsoft.com/office/powerpoint/2010/main" val="3937083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115</a:t>
            </a:fld>
            <a:endParaRPr lang="en-GB" altLang="en-US"/>
          </a:p>
        </p:txBody>
      </p:sp>
    </p:spTree>
    <p:extLst>
      <p:ext uri="{BB962C8B-B14F-4D97-AF65-F5344CB8AC3E}">
        <p14:creationId xmlns:p14="http://schemas.microsoft.com/office/powerpoint/2010/main" val="4262576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116</a:t>
            </a:fld>
            <a:endParaRPr lang="en-GB" altLang="en-US"/>
          </a:p>
        </p:txBody>
      </p:sp>
    </p:spTree>
    <p:extLst>
      <p:ext uri="{BB962C8B-B14F-4D97-AF65-F5344CB8AC3E}">
        <p14:creationId xmlns:p14="http://schemas.microsoft.com/office/powerpoint/2010/main" val="1950315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117</a:t>
            </a:fld>
            <a:endParaRPr lang="en-GB" altLang="en-US"/>
          </a:p>
        </p:txBody>
      </p:sp>
    </p:spTree>
    <p:extLst>
      <p:ext uri="{BB962C8B-B14F-4D97-AF65-F5344CB8AC3E}">
        <p14:creationId xmlns:p14="http://schemas.microsoft.com/office/powerpoint/2010/main" val="1534252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118</a:t>
            </a:fld>
            <a:endParaRPr lang="en-GB" altLang="en-US"/>
          </a:p>
        </p:txBody>
      </p:sp>
    </p:spTree>
    <p:extLst>
      <p:ext uri="{BB962C8B-B14F-4D97-AF65-F5344CB8AC3E}">
        <p14:creationId xmlns:p14="http://schemas.microsoft.com/office/powerpoint/2010/main" val="4124800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119</a:t>
            </a:fld>
            <a:endParaRPr lang="en-GB" altLang="en-US"/>
          </a:p>
        </p:txBody>
      </p:sp>
    </p:spTree>
    <p:extLst>
      <p:ext uri="{BB962C8B-B14F-4D97-AF65-F5344CB8AC3E}">
        <p14:creationId xmlns:p14="http://schemas.microsoft.com/office/powerpoint/2010/main" val="2322766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120</a:t>
            </a:fld>
            <a:endParaRPr lang="en-GB" altLang="en-US"/>
          </a:p>
        </p:txBody>
      </p:sp>
    </p:spTree>
    <p:extLst>
      <p:ext uri="{BB962C8B-B14F-4D97-AF65-F5344CB8AC3E}">
        <p14:creationId xmlns:p14="http://schemas.microsoft.com/office/powerpoint/2010/main" val="10164143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121</a:t>
            </a:fld>
            <a:endParaRPr lang="en-GB" altLang="en-US"/>
          </a:p>
        </p:txBody>
      </p:sp>
    </p:spTree>
    <p:extLst>
      <p:ext uri="{BB962C8B-B14F-4D97-AF65-F5344CB8AC3E}">
        <p14:creationId xmlns:p14="http://schemas.microsoft.com/office/powerpoint/2010/main" val="4004468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122</a:t>
            </a:fld>
            <a:endParaRPr lang="en-GB" altLang="en-US"/>
          </a:p>
        </p:txBody>
      </p:sp>
    </p:spTree>
    <p:extLst>
      <p:ext uri="{BB962C8B-B14F-4D97-AF65-F5344CB8AC3E}">
        <p14:creationId xmlns:p14="http://schemas.microsoft.com/office/powerpoint/2010/main" val="3793245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123</a:t>
            </a:fld>
            <a:endParaRPr lang="en-GB" altLang="en-US"/>
          </a:p>
        </p:txBody>
      </p:sp>
    </p:spTree>
    <p:extLst>
      <p:ext uri="{BB962C8B-B14F-4D97-AF65-F5344CB8AC3E}">
        <p14:creationId xmlns:p14="http://schemas.microsoft.com/office/powerpoint/2010/main" val="2952353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124</a:t>
            </a:fld>
            <a:endParaRPr lang="en-GB" altLang="en-US"/>
          </a:p>
        </p:txBody>
      </p:sp>
    </p:spTree>
    <p:extLst>
      <p:ext uri="{BB962C8B-B14F-4D97-AF65-F5344CB8AC3E}">
        <p14:creationId xmlns:p14="http://schemas.microsoft.com/office/powerpoint/2010/main" val="155110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71</a:t>
            </a:fld>
            <a:endParaRPr lang="en-GB" altLang="en-US"/>
          </a:p>
        </p:txBody>
      </p:sp>
    </p:spTree>
    <p:extLst>
      <p:ext uri="{BB962C8B-B14F-4D97-AF65-F5344CB8AC3E}">
        <p14:creationId xmlns:p14="http://schemas.microsoft.com/office/powerpoint/2010/main" val="2203370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125</a:t>
            </a:fld>
            <a:endParaRPr lang="en-GB" altLang="en-US"/>
          </a:p>
        </p:txBody>
      </p:sp>
    </p:spTree>
    <p:extLst>
      <p:ext uri="{BB962C8B-B14F-4D97-AF65-F5344CB8AC3E}">
        <p14:creationId xmlns:p14="http://schemas.microsoft.com/office/powerpoint/2010/main" val="1542818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126</a:t>
            </a:fld>
            <a:endParaRPr lang="en-GB" altLang="en-US"/>
          </a:p>
        </p:txBody>
      </p:sp>
    </p:spTree>
    <p:extLst>
      <p:ext uri="{BB962C8B-B14F-4D97-AF65-F5344CB8AC3E}">
        <p14:creationId xmlns:p14="http://schemas.microsoft.com/office/powerpoint/2010/main" val="98624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127</a:t>
            </a:fld>
            <a:endParaRPr lang="en-GB" altLang="en-US"/>
          </a:p>
        </p:txBody>
      </p:sp>
    </p:spTree>
    <p:extLst>
      <p:ext uri="{BB962C8B-B14F-4D97-AF65-F5344CB8AC3E}">
        <p14:creationId xmlns:p14="http://schemas.microsoft.com/office/powerpoint/2010/main" val="696990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128</a:t>
            </a:fld>
            <a:endParaRPr lang="en-GB" altLang="en-US"/>
          </a:p>
        </p:txBody>
      </p:sp>
    </p:spTree>
    <p:extLst>
      <p:ext uri="{BB962C8B-B14F-4D97-AF65-F5344CB8AC3E}">
        <p14:creationId xmlns:p14="http://schemas.microsoft.com/office/powerpoint/2010/main" val="2057331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129</a:t>
            </a:fld>
            <a:endParaRPr lang="en-GB" altLang="en-US"/>
          </a:p>
        </p:txBody>
      </p:sp>
    </p:spTree>
    <p:extLst>
      <p:ext uri="{BB962C8B-B14F-4D97-AF65-F5344CB8AC3E}">
        <p14:creationId xmlns:p14="http://schemas.microsoft.com/office/powerpoint/2010/main" val="2364606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130</a:t>
            </a:fld>
            <a:endParaRPr lang="en-GB" altLang="en-US"/>
          </a:p>
        </p:txBody>
      </p:sp>
    </p:spTree>
    <p:extLst>
      <p:ext uri="{BB962C8B-B14F-4D97-AF65-F5344CB8AC3E}">
        <p14:creationId xmlns:p14="http://schemas.microsoft.com/office/powerpoint/2010/main" val="34117980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131</a:t>
            </a:fld>
            <a:endParaRPr lang="en-GB" altLang="en-US"/>
          </a:p>
        </p:txBody>
      </p:sp>
    </p:spTree>
    <p:extLst>
      <p:ext uri="{BB962C8B-B14F-4D97-AF65-F5344CB8AC3E}">
        <p14:creationId xmlns:p14="http://schemas.microsoft.com/office/powerpoint/2010/main" val="159164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132</a:t>
            </a:fld>
            <a:endParaRPr lang="en-GB" altLang="en-US"/>
          </a:p>
        </p:txBody>
      </p:sp>
    </p:spTree>
    <p:extLst>
      <p:ext uri="{BB962C8B-B14F-4D97-AF65-F5344CB8AC3E}">
        <p14:creationId xmlns:p14="http://schemas.microsoft.com/office/powerpoint/2010/main" val="35949186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133</a:t>
            </a:fld>
            <a:endParaRPr lang="en-GB" altLang="en-US"/>
          </a:p>
        </p:txBody>
      </p:sp>
    </p:spTree>
    <p:extLst>
      <p:ext uri="{BB962C8B-B14F-4D97-AF65-F5344CB8AC3E}">
        <p14:creationId xmlns:p14="http://schemas.microsoft.com/office/powerpoint/2010/main" val="2293781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134</a:t>
            </a:fld>
            <a:endParaRPr lang="en-GB" altLang="en-US"/>
          </a:p>
        </p:txBody>
      </p:sp>
    </p:spTree>
    <p:extLst>
      <p:ext uri="{BB962C8B-B14F-4D97-AF65-F5344CB8AC3E}">
        <p14:creationId xmlns:p14="http://schemas.microsoft.com/office/powerpoint/2010/main" val="2645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72</a:t>
            </a:fld>
            <a:endParaRPr lang="en-GB" altLang="en-US"/>
          </a:p>
        </p:txBody>
      </p:sp>
    </p:spTree>
    <p:extLst>
      <p:ext uri="{BB962C8B-B14F-4D97-AF65-F5344CB8AC3E}">
        <p14:creationId xmlns:p14="http://schemas.microsoft.com/office/powerpoint/2010/main" val="102783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135</a:t>
            </a:fld>
            <a:endParaRPr lang="en-GB" altLang="en-US"/>
          </a:p>
        </p:txBody>
      </p:sp>
    </p:spTree>
    <p:extLst>
      <p:ext uri="{BB962C8B-B14F-4D97-AF65-F5344CB8AC3E}">
        <p14:creationId xmlns:p14="http://schemas.microsoft.com/office/powerpoint/2010/main" val="1189692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136</a:t>
            </a:fld>
            <a:endParaRPr lang="en-GB" altLang="en-US"/>
          </a:p>
        </p:txBody>
      </p:sp>
    </p:spTree>
    <p:extLst>
      <p:ext uri="{BB962C8B-B14F-4D97-AF65-F5344CB8AC3E}">
        <p14:creationId xmlns:p14="http://schemas.microsoft.com/office/powerpoint/2010/main" val="4047476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137</a:t>
            </a:fld>
            <a:endParaRPr lang="en-GB" altLang="en-US"/>
          </a:p>
        </p:txBody>
      </p:sp>
    </p:spTree>
    <p:extLst>
      <p:ext uri="{BB962C8B-B14F-4D97-AF65-F5344CB8AC3E}">
        <p14:creationId xmlns:p14="http://schemas.microsoft.com/office/powerpoint/2010/main" val="26294540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139</a:t>
            </a:fld>
            <a:endParaRPr lang="en-GB" altLang="en-US"/>
          </a:p>
        </p:txBody>
      </p:sp>
    </p:spTree>
    <p:extLst>
      <p:ext uri="{BB962C8B-B14F-4D97-AF65-F5344CB8AC3E}">
        <p14:creationId xmlns:p14="http://schemas.microsoft.com/office/powerpoint/2010/main" val="2186275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140</a:t>
            </a:fld>
            <a:endParaRPr lang="en-GB" altLang="en-US"/>
          </a:p>
        </p:txBody>
      </p:sp>
    </p:spTree>
    <p:extLst>
      <p:ext uri="{BB962C8B-B14F-4D97-AF65-F5344CB8AC3E}">
        <p14:creationId xmlns:p14="http://schemas.microsoft.com/office/powerpoint/2010/main" val="18264356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141</a:t>
            </a:fld>
            <a:endParaRPr lang="en-GB" altLang="en-US"/>
          </a:p>
        </p:txBody>
      </p:sp>
    </p:spTree>
    <p:extLst>
      <p:ext uri="{BB962C8B-B14F-4D97-AF65-F5344CB8AC3E}">
        <p14:creationId xmlns:p14="http://schemas.microsoft.com/office/powerpoint/2010/main" val="2805696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142</a:t>
            </a:fld>
            <a:endParaRPr lang="en-GB" altLang="en-US"/>
          </a:p>
        </p:txBody>
      </p:sp>
    </p:spTree>
    <p:extLst>
      <p:ext uri="{BB962C8B-B14F-4D97-AF65-F5344CB8AC3E}">
        <p14:creationId xmlns:p14="http://schemas.microsoft.com/office/powerpoint/2010/main" val="2433721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143</a:t>
            </a:fld>
            <a:endParaRPr lang="en-GB" altLang="en-US"/>
          </a:p>
        </p:txBody>
      </p:sp>
    </p:spTree>
    <p:extLst>
      <p:ext uri="{BB962C8B-B14F-4D97-AF65-F5344CB8AC3E}">
        <p14:creationId xmlns:p14="http://schemas.microsoft.com/office/powerpoint/2010/main" val="3534250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144</a:t>
            </a:fld>
            <a:endParaRPr lang="en-GB" altLang="en-US"/>
          </a:p>
        </p:txBody>
      </p:sp>
    </p:spTree>
    <p:extLst>
      <p:ext uri="{BB962C8B-B14F-4D97-AF65-F5344CB8AC3E}">
        <p14:creationId xmlns:p14="http://schemas.microsoft.com/office/powerpoint/2010/main" val="23499390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145</a:t>
            </a:fld>
            <a:endParaRPr lang="en-GB" altLang="en-US"/>
          </a:p>
        </p:txBody>
      </p:sp>
    </p:spTree>
    <p:extLst>
      <p:ext uri="{BB962C8B-B14F-4D97-AF65-F5344CB8AC3E}">
        <p14:creationId xmlns:p14="http://schemas.microsoft.com/office/powerpoint/2010/main" val="4202940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73</a:t>
            </a:fld>
            <a:endParaRPr lang="en-GB" altLang="en-US"/>
          </a:p>
        </p:txBody>
      </p:sp>
    </p:spTree>
    <p:extLst>
      <p:ext uri="{BB962C8B-B14F-4D97-AF65-F5344CB8AC3E}">
        <p14:creationId xmlns:p14="http://schemas.microsoft.com/office/powerpoint/2010/main" val="25678562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146</a:t>
            </a:fld>
            <a:endParaRPr lang="en-GB" altLang="en-US"/>
          </a:p>
        </p:txBody>
      </p:sp>
    </p:spTree>
    <p:extLst>
      <p:ext uri="{BB962C8B-B14F-4D97-AF65-F5344CB8AC3E}">
        <p14:creationId xmlns:p14="http://schemas.microsoft.com/office/powerpoint/2010/main" val="370439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147</a:t>
            </a:fld>
            <a:endParaRPr lang="en-GB" altLang="en-US"/>
          </a:p>
        </p:txBody>
      </p:sp>
    </p:spTree>
    <p:extLst>
      <p:ext uri="{BB962C8B-B14F-4D97-AF65-F5344CB8AC3E}">
        <p14:creationId xmlns:p14="http://schemas.microsoft.com/office/powerpoint/2010/main" val="12064848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148</a:t>
            </a:fld>
            <a:endParaRPr lang="en-GB" altLang="en-US"/>
          </a:p>
        </p:txBody>
      </p:sp>
    </p:spTree>
    <p:extLst>
      <p:ext uri="{BB962C8B-B14F-4D97-AF65-F5344CB8AC3E}">
        <p14:creationId xmlns:p14="http://schemas.microsoft.com/office/powerpoint/2010/main" val="20080614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149</a:t>
            </a:fld>
            <a:endParaRPr lang="en-GB" altLang="en-US"/>
          </a:p>
        </p:txBody>
      </p:sp>
    </p:spTree>
    <p:extLst>
      <p:ext uri="{BB962C8B-B14F-4D97-AF65-F5344CB8AC3E}">
        <p14:creationId xmlns:p14="http://schemas.microsoft.com/office/powerpoint/2010/main" val="17514975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150</a:t>
            </a:fld>
            <a:endParaRPr lang="en-GB" altLang="en-US"/>
          </a:p>
        </p:txBody>
      </p:sp>
    </p:spTree>
    <p:extLst>
      <p:ext uri="{BB962C8B-B14F-4D97-AF65-F5344CB8AC3E}">
        <p14:creationId xmlns:p14="http://schemas.microsoft.com/office/powerpoint/2010/main" val="16964409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151</a:t>
            </a:fld>
            <a:endParaRPr lang="en-GB" altLang="en-US"/>
          </a:p>
        </p:txBody>
      </p:sp>
    </p:spTree>
    <p:extLst>
      <p:ext uri="{BB962C8B-B14F-4D97-AF65-F5344CB8AC3E}">
        <p14:creationId xmlns:p14="http://schemas.microsoft.com/office/powerpoint/2010/main" val="39442265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152</a:t>
            </a:fld>
            <a:endParaRPr lang="en-GB" altLang="en-US"/>
          </a:p>
        </p:txBody>
      </p:sp>
    </p:spTree>
    <p:extLst>
      <p:ext uri="{BB962C8B-B14F-4D97-AF65-F5344CB8AC3E}">
        <p14:creationId xmlns:p14="http://schemas.microsoft.com/office/powerpoint/2010/main" val="6547419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153</a:t>
            </a:fld>
            <a:endParaRPr lang="en-GB" altLang="en-US"/>
          </a:p>
        </p:txBody>
      </p:sp>
    </p:spTree>
    <p:extLst>
      <p:ext uri="{BB962C8B-B14F-4D97-AF65-F5344CB8AC3E}">
        <p14:creationId xmlns:p14="http://schemas.microsoft.com/office/powerpoint/2010/main" val="29724087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154</a:t>
            </a:fld>
            <a:endParaRPr lang="en-GB" altLang="en-US"/>
          </a:p>
        </p:txBody>
      </p:sp>
    </p:spTree>
    <p:extLst>
      <p:ext uri="{BB962C8B-B14F-4D97-AF65-F5344CB8AC3E}">
        <p14:creationId xmlns:p14="http://schemas.microsoft.com/office/powerpoint/2010/main" val="877341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155</a:t>
            </a:fld>
            <a:endParaRPr lang="en-GB" altLang="en-US"/>
          </a:p>
        </p:txBody>
      </p:sp>
    </p:spTree>
    <p:extLst>
      <p:ext uri="{BB962C8B-B14F-4D97-AF65-F5344CB8AC3E}">
        <p14:creationId xmlns:p14="http://schemas.microsoft.com/office/powerpoint/2010/main" val="42901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74</a:t>
            </a:fld>
            <a:endParaRPr lang="en-GB" altLang="en-US"/>
          </a:p>
        </p:txBody>
      </p:sp>
    </p:spTree>
    <p:extLst>
      <p:ext uri="{BB962C8B-B14F-4D97-AF65-F5344CB8AC3E}">
        <p14:creationId xmlns:p14="http://schemas.microsoft.com/office/powerpoint/2010/main" val="2242819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156</a:t>
            </a:fld>
            <a:endParaRPr lang="en-GB" altLang="en-US"/>
          </a:p>
        </p:txBody>
      </p:sp>
    </p:spTree>
    <p:extLst>
      <p:ext uri="{BB962C8B-B14F-4D97-AF65-F5344CB8AC3E}">
        <p14:creationId xmlns:p14="http://schemas.microsoft.com/office/powerpoint/2010/main" val="3801950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C5B53916-1D67-5B4D-9996-C3D12EE5DC17}"/>
              </a:ext>
            </a:extLst>
          </p:cNvPr>
          <p:cNvSpPr>
            <a:spLocks noGrp="1" noChangeArrowheads="1"/>
          </p:cNvSpPr>
          <p:nvPr>
            <p:ph type="dt" sz="half" idx="10"/>
          </p:nvPr>
        </p:nvSpPr>
        <p:spPr>
          <a:ln/>
        </p:spPr>
        <p:txBody>
          <a:bodyPr/>
          <a:lstStyle>
            <a:lvl1pPr>
              <a:defRPr/>
            </a:lvl1pPr>
          </a:lstStyle>
          <a:p>
            <a:pPr>
              <a:defRPr/>
            </a:pPr>
            <a:fld id="{B983A5D5-D6C7-4A48-8975-F5E2E894D45D}" type="datetime1">
              <a:rPr lang="en-US" smtClean="0"/>
              <a:t>11/15/22</a:t>
            </a:fld>
            <a:endParaRPr lang="en-GB"/>
          </a:p>
        </p:txBody>
      </p:sp>
      <p:sp>
        <p:nvSpPr>
          <p:cNvPr id="5" name="Rectangle 5">
            <a:extLst>
              <a:ext uri="{FF2B5EF4-FFF2-40B4-BE49-F238E27FC236}">
                <a16:creationId xmlns:a16="http://schemas.microsoft.com/office/drawing/2014/main" id="{D781E234-2BD7-1245-9AA8-BEC72724EECC}"/>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028616CF-1487-C948-90A5-6CC49DEAD47C}"/>
              </a:ext>
            </a:extLst>
          </p:cNvPr>
          <p:cNvSpPr>
            <a:spLocks noGrp="1" noChangeArrowheads="1"/>
          </p:cNvSpPr>
          <p:nvPr>
            <p:ph type="sldNum" sz="quarter" idx="12"/>
          </p:nvPr>
        </p:nvSpPr>
        <p:spPr>
          <a:ln/>
        </p:spPr>
        <p:txBody>
          <a:bodyPr/>
          <a:lstStyle>
            <a:lvl1pPr>
              <a:defRPr/>
            </a:lvl1pPr>
          </a:lstStyle>
          <a:p>
            <a:pPr>
              <a:defRPr/>
            </a:pPr>
            <a:fld id="{78213F40-AFF4-A04D-8BDA-6EBFACFEEC26}" type="slidenum">
              <a:rPr lang="en-GB" altLang="en-US"/>
              <a:pPr>
                <a:defRPr/>
              </a:pPr>
              <a:t>‹#›</a:t>
            </a:fld>
            <a:endParaRPr lang="en-GB" altLang="en-US"/>
          </a:p>
        </p:txBody>
      </p:sp>
    </p:spTree>
    <p:extLst>
      <p:ext uri="{BB962C8B-B14F-4D97-AF65-F5344CB8AC3E}">
        <p14:creationId xmlns:p14="http://schemas.microsoft.com/office/powerpoint/2010/main" val="784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836E2F1-FA2F-EF48-B52F-2055324CC1DD}"/>
              </a:ext>
            </a:extLst>
          </p:cNvPr>
          <p:cNvSpPr>
            <a:spLocks noGrp="1" noChangeArrowheads="1"/>
          </p:cNvSpPr>
          <p:nvPr>
            <p:ph type="dt" sz="half" idx="10"/>
          </p:nvPr>
        </p:nvSpPr>
        <p:spPr>
          <a:ln/>
        </p:spPr>
        <p:txBody>
          <a:bodyPr/>
          <a:lstStyle>
            <a:lvl1pPr>
              <a:defRPr/>
            </a:lvl1pPr>
          </a:lstStyle>
          <a:p>
            <a:pPr>
              <a:defRPr/>
            </a:pPr>
            <a:fld id="{2F8EF841-C6C1-4B4F-B51B-48A894E98F36}" type="datetime1">
              <a:rPr lang="en-US" smtClean="0"/>
              <a:t>11/15/22</a:t>
            </a:fld>
            <a:endParaRPr lang="en-GB"/>
          </a:p>
        </p:txBody>
      </p:sp>
      <p:sp>
        <p:nvSpPr>
          <p:cNvPr id="5" name="Rectangle 5">
            <a:extLst>
              <a:ext uri="{FF2B5EF4-FFF2-40B4-BE49-F238E27FC236}">
                <a16:creationId xmlns:a16="http://schemas.microsoft.com/office/drawing/2014/main" id="{E1CAC7D4-1911-684B-9F67-CC35E5555437}"/>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25458BB5-B5FE-F148-88D5-3316CCEDCCD6}"/>
              </a:ext>
            </a:extLst>
          </p:cNvPr>
          <p:cNvSpPr>
            <a:spLocks noGrp="1" noChangeArrowheads="1"/>
          </p:cNvSpPr>
          <p:nvPr>
            <p:ph type="sldNum" sz="quarter" idx="12"/>
          </p:nvPr>
        </p:nvSpPr>
        <p:spPr>
          <a:ln/>
        </p:spPr>
        <p:txBody>
          <a:bodyPr/>
          <a:lstStyle>
            <a:lvl1pPr>
              <a:defRPr/>
            </a:lvl1pPr>
          </a:lstStyle>
          <a:p>
            <a:pPr>
              <a:defRPr/>
            </a:pPr>
            <a:fld id="{6C377807-24B9-D149-BFE0-E2146A527806}" type="slidenum">
              <a:rPr lang="en-GB" altLang="en-US"/>
              <a:pPr>
                <a:defRPr/>
              </a:pPr>
              <a:t>‹#›</a:t>
            </a:fld>
            <a:endParaRPr lang="en-GB" altLang="en-US"/>
          </a:p>
        </p:txBody>
      </p:sp>
    </p:spTree>
    <p:extLst>
      <p:ext uri="{BB962C8B-B14F-4D97-AF65-F5344CB8AC3E}">
        <p14:creationId xmlns:p14="http://schemas.microsoft.com/office/powerpoint/2010/main" val="288104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ACC31AB7-0983-9E4D-9F42-41D7A187F7E3}"/>
              </a:ext>
            </a:extLst>
          </p:cNvPr>
          <p:cNvSpPr>
            <a:spLocks noGrp="1" noChangeArrowheads="1"/>
          </p:cNvSpPr>
          <p:nvPr>
            <p:ph type="dt" sz="half" idx="10"/>
          </p:nvPr>
        </p:nvSpPr>
        <p:spPr>
          <a:ln/>
        </p:spPr>
        <p:txBody>
          <a:bodyPr/>
          <a:lstStyle>
            <a:lvl1pPr>
              <a:defRPr/>
            </a:lvl1pPr>
          </a:lstStyle>
          <a:p>
            <a:pPr>
              <a:defRPr/>
            </a:pPr>
            <a:fld id="{968780FB-7EE0-FE4D-9B93-53365938FE81}" type="datetime1">
              <a:rPr lang="en-US" smtClean="0"/>
              <a:t>11/15/22</a:t>
            </a:fld>
            <a:endParaRPr lang="en-GB"/>
          </a:p>
        </p:txBody>
      </p:sp>
      <p:sp>
        <p:nvSpPr>
          <p:cNvPr id="5" name="Rectangle 5">
            <a:extLst>
              <a:ext uri="{FF2B5EF4-FFF2-40B4-BE49-F238E27FC236}">
                <a16:creationId xmlns:a16="http://schemas.microsoft.com/office/drawing/2014/main" id="{C4DEB1A2-BF3C-8C4A-969C-CDD367DB1C48}"/>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4BE744BD-46C7-3848-BAAE-FA28821225EC}"/>
              </a:ext>
            </a:extLst>
          </p:cNvPr>
          <p:cNvSpPr>
            <a:spLocks noGrp="1" noChangeArrowheads="1"/>
          </p:cNvSpPr>
          <p:nvPr>
            <p:ph type="sldNum" sz="quarter" idx="12"/>
          </p:nvPr>
        </p:nvSpPr>
        <p:spPr>
          <a:ln/>
        </p:spPr>
        <p:txBody>
          <a:bodyPr/>
          <a:lstStyle>
            <a:lvl1pPr>
              <a:defRPr/>
            </a:lvl1pPr>
          </a:lstStyle>
          <a:p>
            <a:pPr>
              <a:defRPr/>
            </a:pPr>
            <a:fld id="{05E151F3-397C-8E45-9CFB-37631F4D53ED}" type="slidenum">
              <a:rPr lang="en-GB" altLang="en-US"/>
              <a:pPr>
                <a:defRPr/>
              </a:pPr>
              <a:t>‹#›</a:t>
            </a:fld>
            <a:endParaRPr lang="en-GB" altLang="en-US"/>
          </a:p>
        </p:txBody>
      </p:sp>
    </p:spTree>
    <p:extLst>
      <p:ext uri="{BB962C8B-B14F-4D97-AF65-F5344CB8AC3E}">
        <p14:creationId xmlns:p14="http://schemas.microsoft.com/office/powerpoint/2010/main" val="132095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C16AB82-0643-2F4B-BA48-879E43AF03E3}"/>
              </a:ext>
            </a:extLst>
          </p:cNvPr>
          <p:cNvSpPr>
            <a:spLocks noGrp="1" noChangeArrowheads="1"/>
          </p:cNvSpPr>
          <p:nvPr>
            <p:ph type="dt" sz="half" idx="10"/>
          </p:nvPr>
        </p:nvSpPr>
        <p:spPr>
          <a:ln/>
        </p:spPr>
        <p:txBody>
          <a:bodyPr/>
          <a:lstStyle>
            <a:lvl1pPr>
              <a:defRPr/>
            </a:lvl1pPr>
          </a:lstStyle>
          <a:p>
            <a:pPr>
              <a:defRPr/>
            </a:pPr>
            <a:fld id="{621065C9-7EAA-F140-A1B1-B0FB956465C6}" type="datetime1">
              <a:rPr lang="en-US" smtClean="0"/>
              <a:t>11/15/22</a:t>
            </a:fld>
            <a:endParaRPr lang="en-GB"/>
          </a:p>
        </p:txBody>
      </p:sp>
      <p:sp>
        <p:nvSpPr>
          <p:cNvPr id="6" name="Rectangle 5">
            <a:extLst>
              <a:ext uri="{FF2B5EF4-FFF2-40B4-BE49-F238E27FC236}">
                <a16:creationId xmlns:a16="http://schemas.microsoft.com/office/drawing/2014/main" id="{5B5C2C40-1CE1-754C-B029-E85BC3A2ED71}"/>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79373A61-09FC-144E-8BB2-7F3AEEC595E8}"/>
              </a:ext>
            </a:extLst>
          </p:cNvPr>
          <p:cNvSpPr>
            <a:spLocks noGrp="1" noChangeArrowheads="1"/>
          </p:cNvSpPr>
          <p:nvPr>
            <p:ph type="sldNum" sz="quarter" idx="12"/>
          </p:nvPr>
        </p:nvSpPr>
        <p:spPr>
          <a:ln/>
        </p:spPr>
        <p:txBody>
          <a:bodyPr/>
          <a:lstStyle>
            <a:lvl1pPr>
              <a:defRPr/>
            </a:lvl1pPr>
          </a:lstStyle>
          <a:p>
            <a:pPr>
              <a:defRPr/>
            </a:pPr>
            <a:fld id="{C4343D6E-EF5B-C94B-8C6E-D2561ACE9BD2}" type="slidenum">
              <a:rPr lang="en-GB" altLang="en-US"/>
              <a:pPr>
                <a:defRPr/>
              </a:pPr>
              <a:t>‹#›</a:t>
            </a:fld>
            <a:endParaRPr lang="en-GB" altLang="en-US"/>
          </a:p>
        </p:txBody>
      </p:sp>
    </p:spTree>
    <p:extLst>
      <p:ext uri="{BB962C8B-B14F-4D97-AF65-F5344CB8AC3E}">
        <p14:creationId xmlns:p14="http://schemas.microsoft.com/office/powerpoint/2010/main" val="391715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DEC4FCE2-04CF-9641-838D-D8849291952F}"/>
              </a:ext>
            </a:extLst>
          </p:cNvPr>
          <p:cNvSpPr>
            <a:spLocks noGrp="1" noChangeArrowheads="1"/>
          </p:cNvSpPr>
          <p:nvPr>
            <p:ph type="dt" sz="half" idx="10"/>
          </p:nvPr>
        </p:nvSpPr>
        <p:spPr>
          <a:ln/>
        </p:spPr>
        <p:txBody>
          <a:bodyPr/>
          <a:lstStyle>
            <a:lvl1pPr>
              <a:defRPr/>
            </a:lvl1pPr>
          </a:lstStyle>
          <a:p>
            <a:pPr>
              <a:defRPr/>
            </a:pPr>
            <a:fld id="{C650B79A-D923-1E4D-A564-52647056CBCB}" type="datetime1">
              <a:rPr lang="en-US" smtClean="0"/>
              <a:t>11/15/22</a:t>
            </a:fld>
            <a:endParaRPr lang="en-GB"/>
          </a:p>
        </p:txBody>
      </p:sp>
      <p:sp>
        <p:nvSpPr>
          <p:cNvPr id="5" name="Rectangle 5">
            <a:extLst>
              <a:ext uri="{FF2B5EF4-FFF2-40B4-BE49-F238E27FC236}">
                <a16:creationId xmlns:a16="http://schemas.microsoft.com/office/drawing/2014/main" id="{62E6AC2B-CE7E-0848-A5E2-FF0BF9426045}"/>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320C42B7-74DD-F84F-8DD0-2B208EA5D891}"/>
              </a:ext>
            </a:extLst>
          </p:cNvPr>
          <p:cNvSpPr>
            <a:spLocks noGrp="1" noChangeArrowheads="1"/>
          </p:cNvSpPr>
          <p:nvPr>
            <p:ph type="sldNum" sz="quarter" idx="12"/>
          </p:nvPr>
        </p:nvSpPr>
        <p:spPr>
          <a:ln/>
        </p:spPr>
        <p:txBody>
          <a:bodyPr/>
          <a:lstStyle>
            <a:lvl1pPr>
              <a:defRPr/>
            </a:lvl1pPr>
          </a:lstStyle>
          <a:p>
            <a:pPr>
              <a:defRPr/>
            </a:pPr>
            <a:fld id="{740F825C-949B-974C-AB99-C3CE0C97A40B}" type="slidenum">
              <a:rPr lang="en-GB" altLang="en-US"/>
              <a:pPr>
                <a:defRPr/>
              </a:pPr>
              <a:t>‹#›</a:t>
            </a:fld>
            <a:endParaRPr lang="en-GB" altLang="en-US"/>
          </a:p>
        </p:txBody>
      </p:sp>
    </p:spTree>
    <p:extLst>
      <p:ext uri="{BB962C8B-B14F-4D97-AF65-F5344CB8AC3E}">
        <p14:creationId xmlns:p14="http://schemas.microsoft.com/office/powerpoint/2010/main" val="196034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B30F3B5-0B8D-3B4D-9EA0-BB62EEA60733}"/>
              </a:ext>
            </a:extLst>
          </p:cNvPr>
          <p:cNvSpPr>
            <a:spLocks noGrp="1" noChangeArrowheads="1"/>
          </p:cNvSpPr>
          <p:nvPr>
            <p:ph type="dt" sz="half" idx="10"/>
          </p:nvPr>
        </p:nvSpPr>
        <p:spPr>
          <a:ln/>
        </p:spPr>
        <p:txBody>
          <a:bodyPr/>
          <a:lstStyle>
            <a:lvl1pPr>
              <a:defRPr/>
            </a:lvl1pPr>
          </a:lstStyle>
          <a:p>
            <a:pPr>
              <a:defRPr/>
            </a:pPr>
            <a:fld id="{1B98B634-7AB5-464E-BC40-A79C3FF1E6D1}" type="datetime1">
              <a:rPr lang="en-US" smtClean="0"/>
              <a:t>11/15/22</a:t>
            </a:fld>
            <a:endParaRPr lang="en-GB"/>
          </a:p>
        </p:txBody>
      </p:sp>
      <p:sp>
        <p:nvSpPr>
          <p:cNvPr id="5" name="Rectangle 5">
            <a:extLst>
              <a:ext uri="{FF2B5EF4-FFF2-40B4-BE49-F238E27FC236}">
                <a16:creationId xmlns:a16="http://schemas.microsoft.com/office/drawing/2014/main" id="{B36785EF-0709-EB46-AA4C-2BEDD3608A66}"/>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60E682CF-E67C-5443-8D85-4CD48CED5668}"/>
              </a:ext>
            </a:extLst>
          </p:cNvPr>
          <p:cNvSpPr>
            <a:spLocks noGrp="1" noChangeArrowheads="1"/>
          </p:cNvSpPr>
          <p:nvPr>
            <p:ph type="sldNum" sz="quarter" idx="12"/>
          </p:nvPr>
        </p:nvSpPr>
        <p:spPr>
          <a:ln/>
        </p:spPr>
        <p:txBody>
          <a:bodyPr/>
          <a:lstStyle>
            <a:lvl1pPr>
              <a:defRPr/>
            </a:lvl1pPr>
          </a:lstStyle>
          <a:p>
            <a:pPr>
              <a:defRPr/>
            </a:pPr>
            <a:fld id="{16334100-2C1B-6F45-BA76-9F504C370048}" type="slidenum">
              <a:rPr lang="en-GB" altLang="en-US"/>
              <a:pPr>
                <a:defRPr/>
              </a:pPr>
              <a:t>‹#›</a:t>
            </a:fld>
            <a:endParaRPr lang="en-GB" altLang="en-US"/>
          </a:p>
        </p:txBody>
      </p:sp>
    </p:spTree>
    <p:extLst>
      <p:ext uri="{BB962C8B-B14F-4D97-AF65-F5344CB8AC3E}">
        <p14:creationId xmlns:p14="http://schemas.microsoft.com/office/powerpoint/2010/main" val="88186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E3A68DFE-BDA7-D94F-8E32-B443CB8859A7}"/>
              </a:ext>
            </a:extLst>
          </p:cNvPr>
          <p:cNvSpPr>
            <a:spLocks noGrp="1" noChangeArrowheads="1"/>
          </p:cNvSpPr>
          <p:nvPr>
            <p:ph type="dt" sz="half" idx="10"/>
          </p:nvPr>
        </p:nvSpPr>
        <p:spPr>
          <a:ln/>
        </p:spPr>
        <p:txBody>
          <a:bodyPr/>
          <a:lstStyle>
            <a:lvl1pPr>
              <a:defRPr/>
            </a:lvl1pPr>
          </a:lstStyle>
          <a:p>
            <a:pPr>
              <a:defRPr/>
            </a:pPr>
            <a:fld id="{5583D77E-504D-9641-B349-78E861C33D76}" type="datetime1">
              <a:rPr lang="en-US" smtClean="0"/>
              <a:t>11/15/22</a:t>
            </a:fld>
            <a:endParaRPr lang="en-GB"/>
          </a:p>
        </p:txBody>
      </p:sp>
      <p:sp>
        <p:nvSpPr>
          <p:cNvPr id="6" name="Rectangle 5">
            <a:extLst>
              <a:ext uri="{FF2B5EF4-FFF2-40B4-BE49-F238E27FC236}">
                <a16:creationId xmlns:a16="http://schemas.microsoft.com/office/drawing/2014/main" id="{2335AC35-D62B-B749-A7F1-BBDA6D838339}"/>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E899AC79-9AA9-654D-8BE2-FE047FF287BB}"/>
              </a:ext>
            </a:extLst>
          </p:cNvPr>
          <p:cNvSpPr>
            <a:spLocks noGrp="1" noChangeArrowheads="1"/>
          </p:cNvSpPr>
          <p:nvPr>
            <p:ph type="sldNum" sz="quarter" idx="12"/>
          </p:nvPr>
        </p:nvSpPr>
        <p:spPr>
          <a:ln/>
        </p:spPr>
        <p:txBody>
          <a:bodyPr/>
          <a:lstStyle>
            <a:lvl1pPr>
              <a:defRPr/>
            </a:lvl1pPr>
          </a:lstStyle>
          <a:p>
            <a:pPr>
              <a:defRPr/>
            </a:pPr>
            <a:fld id="{4C2774EA-73E2-5447-B967-2C53B35FBB4B}" type="slidenum">
              <a:rPr lang="en-GB" altLang="en-US"/>
              <a:pPr>
                <a:defRPr/>
              </a:pPr>
              <a:t>‹#›</a:t>
            </a:fld>
            <a:endParaRPr lang="en-GB" altLang="en-US"/>
          </a:p>
        </p:txBody>
      </p:sp>
    </p:spTree>
    <p:extLst>
      <p:ext uri="{BB962C8B-B14F-4D97-AF65-F5344CB8AC3E}">
        <p14:creationId xmlns:p14="http://schemas.microsoft.com/office/powerpoint/2010/main" val="326972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1BBA6E4A-B9C4-4F40-98AC-81B2B1E91020}"/>
              </a:ext>
            </a:extLst>
          </p:cNvPr>
          <p:cNvSpPr>
            <a:spLocks noGrp="1" noChangeArrowheads="1"/>
          </p:cNvSpPr>
          <p:nvPr>
            <p:ph type="dt" sz="half" idx="10"/>
          </p:nvPr>
        </p:nvSpPr>
        <p:spPr>
          <a:ln/>
        </p:spPr>
        <p:txBody>
          <a:bodyPr/>
          <a:lstStyle>
            <a:lvl1pPr>
              <a:defRPr/>
            </a:lvl1pPr>
          </a:lstStyle>
          <a:p>
            <a:pPr>
              <a:defRPr/>
            </a:pPr>
            <a:fld id="{526BBAB3-2444-CF42-90F2-E3A2F34B23D1}" type="datetime1">
              <a:rPr lang="en-US" smtClean="0"/>
              <a:t>11/15/22</a:t>
            </a:fld>
            <a:endParaRPr lang="en-GB"/>
          </a:p>
        </p:txBody>
      </p:sp>
      <p:sp>
        <p:nvSpPr>
          <p:cNvPr id="8" name="Rectangle 5">
            <a:extLst>
              <a:ext uri="{FF2B5EF4-FFF2-40B4-BE49-F238E27FC236}">
                <a16:creationId xmlns:a16="http://schemas.microsoft.com/office/drawing/2014/main" id="{73123070-931B-1940-8C5C-952EDADB8B52}"/>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9" name="Rectangle 6">
            <a:extLst>
              <a:ext uri="{FF2B5EF4-FFF2-40B4-BE49-F238E27FC236}">
                <a16:creationId xmlns:a16="http://schemas.microsoft.com/office/drawing/2014/main" id="{DCE71967-6B47-6647-81CC-0D55580D264F}"/>
              </a:ext>
            </a:extLst>
          </p:cNvPr>
          <p:cNvSpPr>
            <a:spLocks noGrp="1" noChangeArrowheads="1"/>
          </p:cNvSpPr>
          <p:nvPr>
            <p:ph type="sldNum" sz="quarter" idx="12"/>
          </p:nvPr>
        </p:nvSpPr>
        <p:spPr>
          <a:ln/>
        </p:spPr>
        <p:txBody>
          <a:bodyPr/>
          <a:lstStyle>
            <a:lvl1pPr>
              <a:defRPr/>
            </a:lvl1pPr>
          </a:lstStyle>
          <a:p>
            <a:pPr>
              <a:defRPr/>
            </a:pPr>
            <a:fld id="{A3B55884-15A0-6E4E-874F-D4649601127F}" type="slidenum">
              <a:rPr lang="en-GB" altLang="en-US"/>
              <a:pPr>
                <a:defRPr/>
              </a:pPr>
              <a:t>‹#›</a:t>
            </a:fld>
            <a:endParaRPr lang="en-GB" altLang="en-US"/>
          </a:p>
        </p:txBody>
      </p:sp>
    </p:spTree>
    <p:extLst>
      <p:ext uri="{BB962C8B-B14F-4D97-AF65-F5344CB8AC3E}">
        <p14:creationId xmlns:p14="http://schemas.microsoft.com/office/powerpoint/2010/main" val="151456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B8B9A06A-C2FF-6342-AF05-A60EE777851D}"/>
              </a:ext>
            </a:extLst>
          </p:cNvPr>
          <p:cNvSpPr>
            <a:spLocks noGrp="1" noChangeArrowheads="1"/>
          </p:cNvSpPr>
          <p:nvPr>
            <p:ph type="dt" sz="half" idx="10"/>
          </p:nvPr>
        </p:nvSpPr>
        <p:spPr>
          <a:ln/>
        </p:spPr>
        <p:txBody>
          <a:bodyPr/>
          <a:lstStyle>
            <a:lvl1pPr>
              <a:defRPr/>
            </a:lvl1pPr>
          </a:lstStyle>
          <a:p>
            <a:pPr>
              <a:defRPr/>
            </a:pPr>
            <a:fld id="{362461C0-F213-804A-A3DB-5E2A4E829D28}" type="datetime1">
              <a:rPr lang="en-US" smtClean="0"/>
              <a:t>11/15/22</a:t>
            </a:fld>
            <a:endParaRPr lang="en-GB"/>
          </a:p>
        </p:txBody>
      </p:sp>
      <p:sp>
        <p:nvSpPr>
          <p:cNvPr id="4" name="Rectangle 5">
            <a:extLst>
              <a:ext uri="{FF2B5EF4-FFF2-40B4-BE49-F238E27FC236}">
                <a16:creationId xmlns:a16="http://schemas.microsoft.com/office/drawing/2014/main" id="{3A436E06-F633-CE4A-A301-DD37E774A274}"/>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5" name="Rectangle 6">
            <a:extLst>
              <a:ext uri="{FF2B5EF4-FFF2-40B4-BE49-F238E27FC236}">
                <a16:creationId xmlns:a16="http://schemas.microsoft.com/office/drawing/2014/main" id="{D3BF8A02-585F-EF4E-B955-99393BA53838}"/>
              </a:ext>
            </a:extLst>
          </p:cNvPr>
          <p:cNvSpPr>
            <a:spLocks noGrp="1" noChangeArrowheads="1"/>
          </p:cNvSpPr>
          <p:nvPr>
            <p:ph type="sldNum" sz="quarter" idx="12"/>
          </p:nvPr>
        </p:nvSpPr>
        <p:spPr>
          <a:ln/>
        </p:spPr>
        <p:txBody>
          <a:bodyPr/>
          <a:lstStyle>
            <a:lvl1pPr>
              <a:defRPr/>
            </a:lvl1pPr>
          </a:lstStyle>
          <a:p>
            <a:pPr>
              <a:defRPr/>
            </a:pPr>
            <a:fld id="{981D7F45-2F22-3F40-8E54-1B8E8B93F77D}" type="slidenum">
              <a:rPr lang="en-GB" altLang="en-US"/>
              <a:pPr>
                <a:defRPr/>
              </a:pPr>
              <a:t>‹#›</a:t>
            </a:fld>
            <a:endParaRPr lang="en-GB" altLang="en-US"/>
          </a:p>
        </p:txBody>
      </p:sp>
    </p:spTree>
    <p:extLst>
      <p:ext uri="{BB962C8B-B14F-4D97-AF65-F5344CB8AC3E}">
        <p14:creationId xmlns:p14="http://schemas.microsoft.com/office/powerpoint/2010/main" val="421727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8DB22A-596E-B041-8F12-AAE30E4723F0}"/>
              </a:ext>
            </a:extLst>
          </p:cNvPr>
          <p:cNvSpPr>
            <a:spLocks noGrp="1" noChangeArrowheads="1"/>
          </p:cNvSpPr>
          <p:nvPr>
            <p:ph type="dt" sz="half" idx="10"/>
          </p:nvPr>
        </p:nvSpPr>
        <p:spPr>
          <a:ln/>
        </p:spPr>
        <p:txBody>
          <a:bodyPr/>
          <a:lstStyle>
            <a:lvl1pPr>
              <a:defRPr/>
            </a:lvl1pPr>
          </a:lstStyle>
          <a:p>
            <a:pPr>
              <a:defRPr/>
            </a:pPr>
            <a:fld id="{03CCA02C-4A5D-AD41-80AF-E8804EEFC9C3}" type="datetime1">
              <a:rPr lang="en-US" smtClean="0"/>
              <a:t>11/15/22</a:t>
            </a:fld>
            <a:endParaRPr lang="en-GB"/>
          </a:p>
        </p:txBody>
      </p:sp>
      <p:sp>
        <p:nvSpPr>
          <p:cNvPr id="3" name="Rectangle 5">
            <a:extLst>
              <a:ext uri="{FF2B5EF4-FFF2-40B4-BE49-F238E27FC236}">
                <a16:creationId xmlns:a16="http://schemas.microsoft.com/office/drawing/2014/main" id="{9419A27E-138E-9D4F-B386-0270E114608D}"/>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4" name="Rectangle 6">
            <a:extLst>
              <a:ext uri="{FF2B5EF4-FFF2-40B4-BE49-F238E27FC236}">
                <a16:creationId xmlns:a16="http://schemas.microsoft.com/office/drawing/2014/main" id="{5DB58A16-DF9B-9A45-AE60-9BB1A48D9F26}"/>
              </a:ext>
            </a:extLst>
          </p:cNvPr>
          <p:cNvSpPr>
            <a:spLocks noGrp="1" noChangeArrowheads="1"/>
          </p:cNvSpPr>
          <p:nvPr>
            <p:ph type="sldNum" sz="quarter" idx="12"/>
          </p:nvPr>
        </p:nvSpPr>
        <p:spPr>
          <a:ln/>
        </p:spPr>
        <p:txBody>
          <a:bodyPr/>
          <a:lstStyle>
            <a:lvl1pPr>
              <a:defRPr/>
            </a:lvl1pPr>
          </a:lstStyle>
          <a:p>
            <a:pPr>
              <a:defRPr/>
            </a:pPr>
            <a:fld id="{E0CF647E-D079-EB48-8D87-BB623A6C83DC}" type="slidenum">
              <a:rPr lang="en-GB" altLang="en-US"/>
              <a:pPr>
                <a:defRPr/>
              </a:pPr>
              <a:t>‹#›</a:t>
            </a:fld>
            <a:endParaRPr lang="en-GB" altLang="en-US"/>
          </a:p>
        </p:txBody>
      </p:sp>
    </p:spTree>
    <p:extLst>
      <p:ext uri="{BB962C8B-B14F-4D97-AF65-F5344CB8AC3E}">
        <p14:creationId xmlns:p14="http://schemas.microsoft.com/office/powerpoint/2010/main" val="3054555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56E893F-D979-2646-A9E7-0ABCCB915070}"/>
              </a:ext>
            </a:extLst>
          </p:cNvPr>
          <p:cNvSpPr>
            <a:spLocks noGrp="1" noChangeArrowheads="1"/>
          </p:cNvSpPr>
          <p:nvPr>
            <p:ph type="dt" sz="half" idx="10"/>
          </p:nvPr>
        </p:nvSpPr>
        <p:spPr>
          <a:ln/>
        </p:spPr>
        <p:txBody>
          <a:bodyPr/>
          <a:lstStyle>
            <a:lvl1pPr>
              <a:defRPr/>
            </a:lvl1pPr>
          </a:lstStyle>
          <a:p>
            <a:pPr>
              <a:defRPr/>
            </a:pPr>
            <a:fld id="{B8D49378-8F4B-D44C-8D9A-12840540A312}" type="datetime1">
              <a:rPr lang="en-US" smtClean="0"/>
              <a:t>11/15/22</a:t>
            </a:fld>
            <a:endParaRPr lang="en-GB"/>
          </a:p>
        </p:txBody>
      </p:sp>
      <p:sp>
        <p:nvSpPr>
          <p:cNvPr id="6" name="Rectangle 5">
            <a:extLst>
              <a:ext uri="{FF2B5EF4-FFF2-40B4-BE49-F238E27FC236}">
                <a16:creationId xmlns:a16="http://schemas.microsoft.com/office/drawing/2014/main" id="{3582ABAD-3FEE-1947-805A-28AEADA12938}"/>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B6FF02FB-59D8-0B47-8AE2-443A06F9C26C}"/>
              </a:ext>
            </a:extLst>
          </p:cNvPr>
          <p:cNvSpPr>
            <a:spLocks noGrp="1" noChangeArrowheads="1"/>
          </p:cNvSpPr>
          <p:nvPr>
            <p:ph type="sldNum" sz="quarter" idx="12"/>
          </p:nvPr>
        </p:nvSpPr>
        <p:spPr>
          <a:ln/>
        </p:spPr>
        <p:txBody>
          <a:bodyPr/>
          <a:lstStyle>
            <a:lvl1pPr>
              <a:defRPr/>
            </a:lvl1pPr>
          </a:lstStyle>
          <a:p>
            <a:pPr>
              <a:defRPr/>
            </a:pPr>
            <a:fld id="{DBCA23DF-9238-1746-A0BA-F4CD5C67FFAB}" type="slidenum">
              <a:rPr lang="en-GB" altLang="en-US"/>
              <a:pPr>
                <a:defRPr/>
              </a:pPr>
              <a:t>‹#›</a:t>
            </a:fld>
            <a:endParaRPr lang="en-GB" altLang="en-US"/>
          </a:p>
        </p:txBody>
      </p:sp>
    </p:spTree>
    <p:extLst>
      <p:ext uri="{BB962C8B-B14F-4D97-AF65-F5344CB8AC3E}">
        <p14:creationId xmlns:p14="http://schemas.microsoft.com/office/powerpoint/2010/main" val="44732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81AA12D-4C22-E449-AB2C-76A40BF08BE1}"/>
              </a:ext>
            </a:extLst>
          </p:cNvPr>
          <p:cNvSpPr>
            <a:spLocks noGrp="1" noChangeArrowheads="1"/>
          </p:cNvSpPr>
          <p:nvPr>
            <p:ph type="dt" sz="half" idx="10"/>
          </p:nvPr>
        </p:nvSpPr>
        <p:spPr>
          <a:ln/>
        </p:spPr>
        <p:txBody>
          <a:bodyPr/>
          <a:lstStyle>
            <a:lvl1pPr>
              <a:defRPr/>
            </a:lvl1pPr>
          </a:lstStyle>
          <a:p>
            <a:pPr>
              <a:defRPr/>
            </a:pPr>
            <a:fld id="{1A878DAD-8E7E-F747-974F-51B8DAB62133}" type="datetime1">
              <a:rPr lang="en-US" smtClean="0"/>
              <a:t>11/15/22</a:t>
            </a:fld>
            <a:endParaRPr lang="en-GB"/>
          </a:p>
        </p:txBody>
      </p:sp>
      <p:sp>
        <p:nvSpPr>
          <p:cNvPr id="6" name="Rectangle 5">
            <a:extLst>
              <a:ext uri="{FF2B5EF4-FFF2-40B4-BE49-F238E27FC236}">
                <a16:creationId xmlns:a16="http://schemas.microsoft.com/office/drawing/2014/main" id="{5233F572-5309-FC4B-BFD0-0223782C2CE1}"/>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F8C79214-B3CF-AD46-9645-4AAA25465642}"/>
              </a:ext>
            </a:extLst>
          </p:cNvPr>
          <p:cNvSpPr>
            <a:spLocks noGrp="1" noChangeArrowheads="1"/>
          </p:cNvSpPr>
          <p:nvPr>
            <p:ph type="sldNum" sz="quarter" idx="12"/>
          </p:nvPr>
        </p:nvSpPr>
        <p:spPr>
          <a:ln/>
        </p:spPr>
        <p:txBody>
          <a:bodyPr/>
          <a:lstStyle>
            <a:lvl1pPr>
              <a:defRPr/>
            </a:lvl1pPr>
          </a:lstStyle>
          <a:p>
            <a:pPr>
              <a:defRPr/>
            </a:pPr>
            <a:fld id="{DBAB4A2A-3D73-FD43-8654-476713CE5889}" type="slidenum">
              <a:rPr lang="en-GB" altLang="en-US"/>
              <a:pPr>
                <a:defRPr/>
              </a:pPr>
              <a:t>‹#›</a:t>
            </a:fld>
            <a:endParaRPr lang="en-GB" altLang="en-US"/>
          </a:p>
        </p:txBody>
      </p:sp>
    </p:spTree>
    <p:extLst>
      <p:ext uri="{BB962C8B-B14F-4D97-AF65-F5344CB8AC3E}">
        <p14:creationId xmlns:p14="http://schemas.microsoft.com/office/powerpoint/2010/main" val="324342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F310330-8F14-CA45-AB5E-361ECFC4A35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3139447A-8BAC-1D49-AD06-B0BF4DE6B13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1D08C3E8-6C87-8D47-8D54-96D4368F04A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B9028EF6-50A6-0D41-B700-21701BE01009}" type="datetime1">
              <a:rPr lang="en-US" smtClean="0"/>
              <a:t>11/15/22</a:t>
            </a:fld>
            <a:endParaRPr lang="en-GB"/>
          </a:p>
        </p:txBody>
      </p:sp>
      <p:sp>
        <p:nvSpPr>
          <p:cNvPr id="1029" name="Rectangle 5">
            <a:extLst>
              <a:ext uri="{FF2B5EF4-FFF2-40B4-BE49-F238E27FC236}">
                <a16:creationId xmlns:a16="http://schemas.microsoft.com/office/drawing/2014/main" id="{6048C287-EC2C-A246-A65C-5EBE9CE3A13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GB"/>
              <a:t>LG3204 Corpus Linguistics 07-08</a:t>
            </a:r>
          </a:p>
        </p:txBody>
      </p:sp>
      <p:sp>
        <p:nvSpPr>
          <p:cNvPr id="1030" name="Rectangle 6">
            <a:extLst>
              <a:ext uri="{FF2B5EF4-FFF2-40B4-BE49-F238E27FC236}">
                <a16:creationId xmlns:a16="http://schemas.microsoft.com/office/drawing/2014/main" id="{8F420E04-C1AA-4D4D-91A5-DD1E5197096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D0EFA6D-1344-C846-9821-A21E8ECC3736}"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ancsxiaoz@googlemail.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arxiv.org/pdf/1805.06201.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hyperlink" Target="https://aclweb.org/anthology/W17-352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hyperlink" Target="https://www.statisticshowto.com/probability-and-statistics/statistics-definitions/mean-median-mode/#mean" TargetMode="External"/><Relationship Id="rId3" Type="http://schemas.openxmlformats.org/officeDocument/2006/relationships/hyperlink" Target="https://www.statisticshowto.com/probability-and-statistics/statistics-definitions/mean-median-mode/" TargetMode="External"/><Relationship Id="rId7" Type="http://schemas.openxmlformats.org/officeDocument/2006/relationships/hyperlink" Target="https://www.statisticshowto.com/probability-and-statistics/normal-distribution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statisticshowto.com/raw-score/" TargetMode="External"/><Relationship Id="rId5" Type="http://schemas.openxmlformats.org/officeDocument/2006/relationships/hyperlink" Target="https://www.statisticshowto.com/population-mean/" TargetMode="External"/><Relationship Id="rId4" Type="http://schemas.openxmlformats.org/officeDocument/2006/relationships/hyperlink" Target="https://www.statisticshowto.com/probability-and-statistics/standard-deviation/"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statisticshowto.com/arithmetic-mea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researchgate.net/post/When_is_it_justifiable_to_exclude_outlier_data_points_from_statistical_analyse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www.theanalysisfactor.com/outliers-to-drop-or-not-to-drop/" TargetMode="External"/><Relationship Id="rId4" Type="http://schemas.openxmlformats.org/officeDocument/2006/relationships/hyperlink" Target="https://www.researchgate.net/post/Which_is_the_best_method_for_removing_outliers_in_a_data_set"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hyperlink" Target="https://kit.snapchat.com/" TargetMode="External"/><Relationship Id="rId3" Type="http://schemas.openxmlformats.org/officeDocument/2006/relationships/hyperlink" Target="https://developer.twitter.com/en/docs" TargetMode="External"/><Relationship Id="rId7" Type="http://schemas.openxmlformats.org/officeDocument/2006/relationships/hyperlink" Target="https://www.reddit.com/dev/api/"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developers.tiktok.com/" TargetMode="External"/><Relationship Id="rId5" Type="http://schemas.openxmlformats.org/officeDocument/2006/relationships/hyperlink" Target="https://www.instagram.com/developer/" TargetMode="External"/><Relationship Id="rId4" Type="http://schemas.openxmlformats.org/officeDocument/2006/relationships/hyperlink" Target="https://developers.facebook.com/"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developers.facebook.com/docs/public_feed/"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developer.twitter.com/en/docs/twitter-api/v1/rate-limits"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contrib.scikit-learn.org/imbalanced-learn/stabl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imbalanced-learn.readthedocs.io/en/stable/generated/imblearn.over_sampling.RandomOverSampler.html#imblearn.over_sampling.RandomOverSampl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imbalanced-learn.readthedocs.io/en/stable/generated/imblearn.over_sampling.ADASYN.html#imblearn.over_sampling.ADASYN" TargetMode="External"/><Relationship Id="rId4" Type="http://schemas.openxmlformats.org/officeDocument/2006/relationships/hyperlink" Target="https://imbalanced-learn.readthedocs.io/en/stable/generated/imblearn.over_sampling.SMOTE.html#imblearn.over_sampling.SMOTE"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imbalanced-learn.readthedocs.io/en/stable/generated/imblearn.over_sampling.SMOTE.html#imblearn.over_sampling.SMOT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106.181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ocs.python.org/3.1/library/functions.html#byte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abs/1711.00837"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ousar.lib.okayama-u.ac.jp/en/1961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1509.01626.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aclweb.org/anthology/D15-130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owardsdatascience.com/3-silver-bullets-of-word-embedding-in-nlp-10fa8f50cc5a"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pdf/1705.00440.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56DB01D8-33BA-B945-9A35-D37950F6FBCD}"/>
              </a:ext>
            </a:extLst>
          </p:cNvPr>
          <p:cNvSpPr>
            <a:spLocks noGrp="1" noChangeArrowheads="1"/>
          </p:cNvSpPr>
          <p:nvPr>
            <p:ph type="ctrTitle" idx="4294967295"/>
          </p:nvPr>
        </p:nvSpPr>
        <p:spPr>
          <a:xfrm>
            <a:off x="685800" y="2130425"/>
            <a:ext cx="7772400" cy="1470025"/>
          </a:xfrm>
        </p:spPr>
        <p:txBody>
          <a:bodyPr/>
          <a:lstStyle/>
          <a:p>
            <a:pPr eaLnBrk="1" hangingPunct="1"/>
            <a:r>
              <a:rPr lang="en-GB" altLang="zh-CN" sz="3200" dirty="0">
                <a:ea typeface="宋体" panose="02010600030101010101" pitchFamily="2" charset="-122"/>
              </a:rPr>
              <a:t>NLP 220 </a:t>
            </a:r>
            <a:br>
              <a:rPr lang="en-GB" altLang="zh-CN" sz="3200" dirty="0">
                <a:ea typeface="宋体" panose="02010600030101010101" pitchFamily="2" charset="-122"/>
              </a:rPr>
            </a:br>
            <a:r>
              <a:rPr lang="en-GB" altLang="zh-CN" sz="3200" dirty="0">
                <a:ea typeface="宋体" panose="02010600030101010101" pitchFamily="2" charset="-122"/>
              </a:rPr>
              <a:t>Data Science and Machine Learning Fundamentals</a:t>
            </a:r>
            <a:br>
              <a:rPr lang="en-GB" altLang="zh-CN" sz="3200" dirty="0">
                <a:ea typeface="宋体" panose="02010600030101010101" pitchFamily="2" charset="-122"/>
              </a:rPr>
            </a:br>
            <a:br>
              <a:rPr lang="en-GB" altLang="zh-CN" sz="3200" dirty="0">
                <a:ea typeface="宋体" panose="02010600030101010101" pitchFamily="2" charset="-122"/>
              </a:rPr>
            </a:br>
            <a:r>
              <a:rPr lang="en-GB" altLang="zh-CN" sz="3200" dirty="0">
                <a:ea typeface="宋体" panose="02010600030101010101" pitchFamily="2" charset="-122"/>
              </a:rPr>
              <a:t>Lecture 16</a:t>
            </a:r>
            <a:endParaRPr lang="en-GB" altLang="en-US" sz="3200" dirty="0"/>
          </a:p>
        </p:txBody>
      </p:sp>
      <p:sp>
        <p:nvSpPr>
          <p:cNvPr id="15362" name="Rectangle 3">
            <a:extLst>
              <a:ext uri="{FF2B5EF4-FFF2-40B4-BE49-F238E27FC236}">
                <a16:creationId xmlns:a16="http://schemas.microsoft.com/office/drawing/2014/main" id="{6BF984D6-AB1D-8B4D-8EED-EAB972BB4E0C}"/>
              </a:ext>
            </a:extLst>
          </p:cNvPr>
          <p:cNvSpPr>
            <a:spLocks noGrp="1" noChangeArrowheads="1"/>
          </p:cNvSpPr>
          <p:nvPr>
            <p:ph type="subTitle" idx="4294967295"/>
          </p:nvPr>
        </p:nvSpPr>
        <p:spPr>
          <a:xfrm>
            <a:off x="1371600" y="4221088"/>
            <a:ext cx="6400800" cy="1752600"/>
          </a:xfrm>
        </p:spPr>
        <p:txBody>
          <a:bodyPr/>
          <a:lstStyle/>
          <a:p>
            <a:pPr marL="0" indent="0" algn="ctr" eaLnBrk="1" hangingPunct="1">
              <a:buFontTx/>
              <a:buNone/>
            </a:pPr>
            <a:endParaRPr lang="en-GB" altLang="en-US" sz="2800" dirty="0">
              <a:solidFill>
                <a:schemeClr val="hlink"/>
              </a:solidFill>
            </a:endParaRPr>
          </a:p>
          <a:p>
            <a:pPr marL="0" indent="0" algn="ctr" eaLnBrk="1" hangingPunct="1">
              <a:buFontTx/>
              <a:buNone/>
            </a:pPr>
            <a:r>
              <a:rPr lang="en-GB" altLang="en-US" sz="2800" dirty="0">
                <a:solidFill>
                  <a:schemeClr val="hlink"/>
                </a:solidFill>
              </a:rPr>
              <a:t>Jalal Mahmud</a:t>
            </a:r>
          </a:p>
          <a:p>
            <a:pPr marL="0" indent="0" algn="ctr" eaLnBrk="1" hangingPunct="1">
              <a:buFontTx/>
              <a:buNone/>
            </a:pPr>
            <a:r>
              <a:rPr lang="en-GB" altLang="en-US" sz="2800" dirty="0" err="1">
                <a:solidFill>
                  <a:schemeClr val="hlink"/>
                </a:solidFill>
                <a:hlinkClick r:id="rId2"/>
              </a:rPr>
              <a:t>jumahmud@</a:t>
            </a:r>
            <a:r>
              <a:rPr lang="en-GB" altLang="en-US" sz="2800" dirty="0" err="1">
                <a:solidFill>
                  <a:schemeClr val="hlink"/>
                </a:solidFill>
              </a:rPr>
              <a:t>ucsc.edu</a:t>
            </a:r>
            <a:endParaRPr lang="en-GB" altLang="en-US" sz="2800" dirty="0">
              <a:solidFill>
                <a:schemeClr val="hlink"/>
              </a:solidFill>
            </a:endParaRPr>
          </a:p>
        </p:txBody>
      </p:sp>
      <p:sp>
        <p:nvSpPr>
          <p:cNvPr id="2" name="Slide Number Placeholder 1">
            <a:extLst>
              <a:ext uri="{FF2B5EF4-FFF2-40B4-BE49-F238E27FC236}">
                <a16:creationId xmlns:a16="http://schemas.microsoft.com/office/drawing/2014/main" id="{194D03F5-E318-8740-B96C-8F00DB0D76FE}"/>
              </a:ext>
            </a:extLst>
          </p:cNvPr>
          <p:cNvSpPr>
            <a:spLocks noGrp="1"/>
          </p:cNvSpPr>
          <p:nvPr>
            <p:ph type="sldNum" sz="quarter" idx="12"/>
          </p:nvPr>
        </p:nvSpPr>
        <p:spPr/>
        <p:txBody>
          <a:bodyPr/>
          <a:lstStyle/>
          <a:p>
            <a:pPr>
              <a:defRPr/>
            </a:pPr>
            <a:fld id="{E0CF647E-D079-EB48-8D87-BB623A6C83DC}" type="slidenum">
              <a:rPr lang="en-GB" altLang="en-US" smtClean="0"/>
              <a:pPr>
                <a:defRPr/>
              </a:pPr>
              <a:t>1</a:t>
            </a:fld>
            <a:endParaRPr lang="en-GB" altLang="en-US"/>
          </a:p>
        </p:txBody>
      </p:sp>
    </p:spTree>
    <p:extLst>
      <p:ext uri="{BB962C8B-B14F-4D97-AF65-F5344CB8AC3E}">
        <p14:creationId xmlns:p14="http://schemas.microsoft.com/office/powerpoint/2010/main" val="415251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B0439F22-DF16-6B4D-BAC6-0F088C34F516}"/>
              </a:ext>
            </a:extLst>
          </p:cNvPr>
          <p:cNvSpPr/>
          <p:nvPr/>
        </p:nvSpPr>
        <p:spPr>
          <a:xfrm>
            <a:off x="827584" y="1370798"/>
            <a:ext cx="7344816" cy="2831544"/>
          </a:xfrm>
          <a:prstGeom prst="rect">
            <a:avLst/>
          </a:prstGeom>
        </p:spPr>
        <p:txBody>
          <a:bodyPr wrap="square">
            <a:spAutoFit/>
          </a:bodyPr>
          <a:lstStyle/>
          <a:p>
            <a:r>
              <a:rPr lang="en-US" sz="2000" dirty="0"/>
              <a:t>When we convert our bytes back to a string with the correct encoding, we can see that our text is all there correctly, which is great! :)</a:t>
            </a:r>
          </a:p>
          <a:p>
            <a:endParaRPr lang="en-US" sz="2000" dirty="0"/>
          </a:p>
          <a:p>
            <a:r>
              <a:rPr lang="en-US" sz="2000" dirty="0">
                <a:solidFill>
                  <a:schemeClr val="bg2"/>
                </a:solidFill>
              </a:rPr>
              <a:t># convert it back to utf-8 </a:t>
            </a:r>
          </a:p>
          <a:p>
            <a:endParaRPr lang="en-US" sz="2000" dirty="0"/>
          </a:p>
          <a:p>
            <a:r>
              <a:rPr lang="en-US" sz="2000" dirty="0"/>
              <a:t>print(</a:t>
            </a:r>
            <a:r>
              <a:rPr lang="en-US" sz="2000" dirty="0" err="1"/>
              <a:t>after.decode</a:t>
            </a:r>
            <a:r>
              <a:rPr lang="en-US" sz="2000" dirty="0"/>
              <a:t>("utf-8"))</a:t>
            </a:r>
          </a:p>
          <a:p>
            <a:endParaRPr lang="en-US" sz="2000" dirty="0"/>
          </a:p>
          <a:p>
            <a:endParaRPr lang="en-US" dirty="0"/>
          </a:p>
        </p:txBody>
      </p:sp>
      <p:sp>
        <p:nvSpPr>
          <p:cNvPr id="5" name="Rectangle 4">
            <a:extLst>
              <a:ext uri="{FF2B5EF4-FFF2-40B4-BE49-F238E27FC236}">
                <a16:creationId xmlns:a16="http://schemas.microsoft.com/office/drawing/2014/main" id="{B37EC4DD-4680-0242-983F-6400E98860CC}"/>
              </a:ext>
            </a:extLst>
          </p:cNvPr>
          <p:cNvSpPr/>
          <p:nvPr/>
        </p:nvSpPr>
        <p:spPr>
          <a:xfrm>
            <a:off x="827584" y="4518663"/>
            <a:ext cx="3810659" cy="369332"/>
          </a:xfrm>
          <a:prstGeom prst="rect">
            <a:avLst/>
          </a:prstGeom>
        </p:spPr>
        <p:txBody>
          <a:bodyPr wrap="none">
            <a:spAutoFit/>
          </a:bodyPr>
          <a:lstStyle/>
          <a:p>
            <a:r>
              <a:rPr lang="en-US" dirty="0">
                <a:latin typeface="Menlo" panose="020B0609030804020204" pitchFamily="49" charset="0"/>
              </a:rPr>
              <a:t>This is the euro symbol: €</a:t>
            </a:r>
            <a:endParaRPr lang="en-US" dirty="0">
              <a:effectLst/>
              <a:latin typeface="Menlo" panose="020B0609030804020204" pitchFamily="49" charset="0"/>
            </a:endParaRPr>
          </a:p>
        </p:txBody>
      </p:sp>
      <p:sp>
        <p:nvSpPr>
          <p:cNvPr id="6" name="Slide Number Placeholder 5">
            <a:extLst>
              <a:ext uri="{FF2B5EF4-FFF2-40B4-BE49-F238E27FC236}">
                <a16:creationId xmlns:a16="http://schemas.microsoft.com/office/drawing/2014/main" id="{48E15AE9-5ACA-BA4B-A804-7BB1EC213BCB}"/>
              </a:ext>
            </a:extLst>
          </p:cNvPr>
          <p:cNvSpPr>
            <a:spLocks noGrp="1"/>
          </p:cNvSpPr>
          <p:nvPr>
            <p:ph type="sldNum" sz="quarter" idx="12"/>
          </p:nvPr>
        </p:nvSpPr>
        <p:spPr/>
        <p:txBody>
          <a:bodyPr/>
          <a:lstStyle/>
          <a:p>
            <a:pPr>
              <a:defRPr/>
            </a:pPr>
            <a:fld id="{740F825C-949B-974C-AB99-C3CE0C97A40B}" type="slidenum">
              <a:rPr lang="en-GB" altLang="en-US" smtClean="0"/>
              <a:pPr>
                <a:defRPr/>
              </a:pPr>
              <a:t>10</a:t>
            </a:fld>
            <a:endParaRPr lang="en-GB" altLang="en-US"/>
          </a:p>
        </p:txBody>
      </p:sp>
    </p:spTree>
    <p:extLst>
      <p:ext uri="{BB962C8B-B14F-4D97-AF65-F5344CB8AC3E}">
        <p14:creationId xmlns:p14="http://schemas.microsoft.com/office/powerpoint/2010/main" val="3089159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Contextualized Word Embeddings</a:t>
            </a:r>
          </a:p>
          <a:p>
            <a:pPr marL="0" indent="0">
              <a:buNone/>
            </a:pPr>
            <a:endParaRPr lang="en-US" sz="2000" b="1" dirty="0"/>
          </a:p>
          <a:p>
            <a:pPr marL="0" indent="0">
              <a:buNone/>
            </a:pPr>
            <a:endParaRPr lang="en-US" sz="2000" b="1" dirty="0">
              <a:solidFill>
                <a:schemeClr val="bg2"/>
              </a:solidFill>
            </a:endParaRPr>
          </a:p>
        </p:txBody>
      </p:sp>
      <p:sp>
        <p:nvSpPr>
          <p:cNvPr id="5" name="Rectangle 4">
            <a:extLst>
              <a:ext uri="{FF2B5EF4-FFF2-40B4-BE49-F238E27FC236}">
                <a16:creationId xmlns:a16="http://schemas.microsoft.com/office/drawing/2014/main" id="{F7195844-E9AA-0E4F-BBFF-17AD39C7BBE8}"/>
              </a:ext>
            </a:extLst>
          </p:cNvPr>
          <p:cNvSpPr/>
          <p:nvPr/>
        </p:nvSpPr>
        <p:spPr>
          <a:xfrm>
            <a:off x="683568" y="2197477"/>
            <a:ext cx="7416824" cy="2308324"/>
          </a:xfrm>
          <a:prstGeom prst="rect">
            <a:avLst/>
          </a:prstGeom>
        </p:spPr>
        <p:txBody>
          <a:bodyPr wrap="square">
            <a:spAutoFit/>
          </a:bodyPr>
          <a:lstStyle/>
          <a:p>
            <a:r>
              <a:rPr lang="en-US" dirty="0"/>
              <a:t>Kobayashi propose to use a bi-directional language model in </a:t>
            </a:r>
            <a:r>
              <a:rPr lang="en-US" dirty="0">
                <a:hlinkClick r:id="rId3"/>
              </a:rPr>
              <a:t>Contextual Augmentation: Data Augmentation by Words with Paradigmatic Relation</a:t>
            </a:r>
            <a:r>
              <a:rPr lang="en-US" dirty="0"/>
              <a:t> (https://</a:t>
            </a:r>
            <a:r>
              <a:rPr lang="en-US" dirty="0" err="1"/>
              <a:t>arxiv.org</a:t>
            </a:r>
            <a:r>
              <a:rPr lang="en-US" dirty="0"/>
              <a:t>/pdf/1805.06201.pdf)</a:t>
            </a:r>
          </a:p>
          <a:p>
            <a:endParaRPr lang="en-US" dirty="0"/>
          </a:p>
          <a:p>
            <a:r>
              <a:rPr lang="en-US" dirty="0"/>
              <a:t>After selected target word, the model will predict possible replacement by giving surrounding words. As the target will exist in any position of sentence, bi-directional architecture is used to learn both rightward and leftward context.</a:t>
            </a:r>
          </a:p>
        </p:txBody>
      </p:sp>
      <p:pic>
        <p:nvPicPr>
          <p:cNvPr id="8" name="Picture 7" descr="Graphical user interface, table&#10;&#10;Description automatically generated">
            <a:extLst>
              <a:ext uri="{FF2B5EF4-FFF2-40B4-BE49-F238E27FC236}">
                <a16:creationId xmlns:a16="http://schemas.microsoft.com/office/drawing/2014/main" id="{8539AB45-D8FD-004C-BD6B-9167FC19A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866" y="4505801"/>
            <a:ext cx="4238228" cy="2249924"/>
          </a:xfrm>
          <a:prstGeom prst="rect">
            <a:avLst/>
          </a:prstGeom>
        </p:spPr>
      </p:pic>
      <p:sp>
        <p:nvSpPr>
          <p:cNvPr id="4" name="Slide Number Placeholder 3">
            <a:extLst>
              <a:ext uri="{FF2B5EF4-FFF2-40B4-BE49-F238E27FC236}">
                <a16:creationId xmlns:a16="http://schemas.microsoft.com/office/drawing/2014/main" id="{AB04CB8F-3932-904B-B958-F09476CA100F}"/>
              </a:ext>
            </a:extLst>
          </p:cNvPr>
          <p:cNvSpPr>
            <a:spLocks noGrp="1"/>
          </p:cNvSpPr>
          <p:nvPr>
            <p:ph type="sldNum" sz="quarter" idx="12"/>
          </p:nvPr>
        </p:nvSpPr>
        <p:spPr/>
        <p:txBody>
          <a:bodyPr/>
          <a:lstStyle/>
          <a:p>
            <a:pPr>
              <a:defRPr/>
            </a:pPr>
            <a:fld id="{740F825C-949B-974C-AB99-C3CE0C97A40B}" type="slidenum">
              <a:rPr lang="en-GB" altLang="en-US" smtClean="0"/>
              <a:pPr>
                <a:defRPr/>
              </a:pPr>
              <a:t>100</a:t>
            </a:fld>
            <a:endParaRPr lang="en-GB" altLang="en-US"/>
          </a:p>
        </p:txBody>
      </p:sp>
    </p:spTree>
    <p:extLst>
      <p:ext uri="{BB962C8B-B14F-4D97-AF65-F5344CB8AC3E}">
        <p14:creationId xmlns:p14="http://schemas.microsoft.com/office/powerpoint/2010/main" val="770514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Text Generation</a:t>
            </a:r>
          </a:p>
          <a:p>
            <a:pPr marL="0" indent="0">
              <a:buNone/>
            </a:pPr>
            <a:endParaRPr lang="en-US" sz="2000" b="1" dirty="0"/>
          </a:p>
          <a:p>
            <a:pPr marL="0" indent="0">
              <a:buNone/>
            </a:pPr>
            <a:endParaRPr lang="en-US" sz="2000" b="1" dirty="0">
              <a:solidFill>
                <a:schemeClr val="bg2"/>
              </a:solidFill>
            </a:endParaRPr>
          </a:p>
        </p:txBody>
      </p:sp>
      <p:sp>
        <p:nvSpPr>
          <p:cNvPr id="4" name="Rectangle 3">
            <a:extLst>
              <a:ext uri="{FF2B5EF4-FFF2-40B4-BE49-F238E27FC236}">
                <a16:creationId xmlns:a16="http://schemas.microsoft.com/office/drawing/2014/main" id="{F5E10272-2D08-2E43-B2B0-3A8F84B097B8}"/>
              </a:ext>
            </a:extLst>
          </p:cNvPr>
          <p:cNvSpPr/>
          <p:nvPr/>
        </p:nvSpPr>
        <p:spPr>
          <a:xfrm>
            <a:off x="457200" y="2246531"/>
            <a:ext cx="8229600" cy="1754326"/>
          </a:xfrm>
          <a:prstGeom prst="rect">
            <a:avLst/>
          </a:prstGeom>
        </p:spPr>
        <p:txBody>
          <a:bodyPr wrap="square">
            <a:spAutoFit/>
          </a:bodyPr>
          <a:lstStyle/>
          <a:p>
            <a:pPr marL="285750" indent="-285750">
              <a:buFont typeface="Arial" panose="020B0604020202020204" pitchFamily="34" charset="0"/>
              <a:buChar char="•"/>
            </a:pPr>
            <a:r>
              <a:rPr lang="en-US" dirty="0" err="1"/>
              <a:t>Kafle</a:t>
            </a:r>
            <a:r>
              <a:rPr lang="en-US" dirty="0"/>
              <a:t> et al. introduced a different approach which generate augmented data by generating it in </a:t>
            </a:r>
            <a:r>
              <a:rPr lang="en-US" dirty="0">
                <a:hlinkClick r:id="rId3"/>
              </a:rPr>
              <a:t>Data Augmentation for Visual Question Answering</a:t>
            </a:r>
            <a:r>
              <a:rPr lang="en-US" dirty="0"/>
              <a:t> (https://</a:t>
            </a:r>
            <a:r>
              <a:rPr lang="en-US" dirty="0" err="1"/>
              <a:t>www.aclweb.org</a:t>
            </a:r>
            <a:r>
              <a:rPr lang="en-US" dirty="0"/>
              <a:t>/anthology/W17-3529/).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from previous approach, </a:t>
            </a:r>
            <a:r>
              <a:rPr lang="en-US" dirty="0" err="1"/>
              <a:t>Kafle</a:t>
            </a:r>
            <a:r>
              <a:rPr lang="en-US" dirty="0"/>
              <a:t> et al. approaches do not replace single of few words but generating the whole sentence.</a:t>
            </a:r>
          </a:p>
        </p:txBody>
      </p:sp>
      <p:sp>
        <p:nvSpPr>
          <p:cNvPr id="6" name="Rectangle 5">
            <a:extLst>
              <a:ext uri="{FF2B5EF4-FFF2-40B4-BE49-F238E27FC236}">
                <a16:creationId xmlns:a16="http://schemas.microsoft.com/office/drawing/2014/main" id="{64C2696D-A7FE-604D-AE21-2D4155DBBF39}"/>
              </a:ext>
            </a:extLst>
          </p:cNvPr>
          <p:cNvSpPr/>
          <p:nvPr/>
        </p:nvSpPr>
        <p:spPr>
          <a:xfrm>
            <a:off x="539552" y="4535319"/>
            <a:ext cx="8039828" cy="1754326"/>
          </a:xfrm>
          <a:prstGeom prst="rect">
            <a:avLst/>
          </a:prstGeom>
        </p:spPr>
        <p:txBody>
          <a:bodyPr wrap="square">
            <a:spAutoFit/>
          </a:bodyPr>
          <a:lstStyle/>
          <a:p>
            <a:r>
              <a:rPr lang="en-US" dirty="0"/>
              <a:t>First approach is using template augmentation which is using pre-defined question can using rule-based to generate an answer to pair with the template questions. </a:t>
            </a:r>
          </a:p>
          <a:p>
            <a:endParaRPr lang="en-US" dirty="0"/>
          </a:p>
          <a:p>
            <a:r>
              <a:rPr lang="en-US" dirty="0"/>
              <a:t>Second approach leverages LSTM to generate a question by providing image feature.</a:t>
            </a:r>
          </a:p>
        </p:txBody>
      </p:sp>
      <p:sp>
        <p:nvSpPr>
          <p:cNvPr id="5" name="Slide Number Placeholder 4">
            <a:extLst>
              <a:ext uri="{FF2B5EF4-FFF2-40B4-BE49-F238E27FC236}">
                <a16:creationId xmlns:a16="http://schemas.microsoft.com/office/drawing/2014/main" id="{1C82AD2C-6CE6-8942-98E0-66B763766CAA}"/>
              </a:ext>
            </a:extLst>
          </p:cNvPr>
          <p:cNvSpPr>
            <a:spLocks noGrp="1"/>
          </p:cNvSpPr>
          <p:nvPr>
            <p:ph type="sldNum" sz="quarter" idx="12"/>
          </p:nvPr>
        </p:nvSpPr>
        <p:spPr/>
        <p:txBody>
          <a:bodyPr/>
          <a:lstStyle/>
          <a:p>
            <a:pPr>
              <a:defRPr/>
            </a:pPr>
            <a:fld id="{740F825C-949B-974C-AB99-C3CE0C97A40B}" type="slidenum">
              <a:rPr lang="en-GB" altLang="en-US" smtClean="0"/>
              <a:pPr>
                <a:defRPr/>
              </a:pPr>
              <a:t>101</a:t>
            </a:fld>
            <a:endParaRPr lang="en-GB" altLang="en-US"/>
          </a:p>
        </p:txBody>
      </p:sp>
    </p:spTree>
    <p:extLst>
      <p:ext uri="{BB962C8B-B14F-4D97-AF65-F5344CB8AC3E}">
        <p14:creationId xmlns:p14="http://schemas.microsoft.com/office/powerpoint/2010/main" val="3873150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Text Generation</a:t>
            </a:r>
          </a:p>
          <a:p>
            <a:pPr marL="0" indent="0">
              <a:buNone/>
            </a:pPr>
            <a:endParaRPr lang="en-US" sz="2000" b="1" dirty="0"/>
          </a:p>
          <a:p>
            <a:pPr marL="0" indent="0">
              <a:buNone/>
            </a:pPr>
            <a:endParaRPr lang="en-US" sz="2000" b="1" dirty="0">
              <a:solidFill>
                <a:schemeClr val="bg2"/>
              </a:solidFill>
            </a:endParaRPr>
          </a:p>
        </p:txBody>
      </p:sp>
      <p:pic>
        <p:nvPicPr>
          <p:cNvPr id="7" name="Picture 6" descr="Table&#10;&#10;Description automatically generated">
            <a:extLst>
              <a:ext uri="{FF2B5EF4-FFF2-40B4-BE49-F238E27FC236}">
                <a16:creationId xmlns:a16="http://schemas.microsoft.com/office/drawing/2014/main" id="{6215FD82-F494-6D43-BF64-6080B0E38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852936"/>
            <a:ext cx="6286500" cy="2705100"/>
          </a:xfrm>
          <a:prstGeom prst="rect">
            <a:avLst/>
          </a:prstGeom>
        </p:spPr>
      </p:pic>
      <p:sp>
        <p:nvSpPr>
          <p:cNvPr id="4" name="Slide Number Placeholder 3">
            <a:extLst>
              <a:ext uri="{FF2B5EF4-FFF2-40B4-BE49-F238E27FC236}">
                <a16:creationId xmlns:a16="http://schemas.microsoft.com/office/drawing/2014/main" id="{12DD7629-CEA9-004A-AA20-056C04880313}"/>
              </a:ext>
            </a:extLst>
          </p:cNvPr>
          <p:cNvSpPr>
            <a:spLocks noGrp="1"/>
          </p:cNvSpPr>
          <p:nvPr>
            <p:ph type="sldNum" sz="quarter" idx="12"/>
          </p:nvPr>
        </p:nvSpPr>
        <p:spPr/>
        <p:txBody>
          <a:bodyPr/>
          <a:lstStyle/>
          <a:p>
            <a:pPr>
              <a:defRPr/>
            </a:pPr>
            <a:fld id="{740F825C-949B-974C-AB99-C3CE0C97A40B}" type="slidenum">
              <a:rPr lang="en-GB" altLang="en-US" smtClean="0"/>
              <a:pPr>
                <a:defRPr/>
              </a:pPr>
              <a:t>102</a:t>
            </a:fld>
            <a:endParaRPr lang="en-GB" altLang="en-US"/>
          </a:p>
        </p:txBody>
      </p:sp>
    </p:spTree>
    <p:extLst>
      <p:ext uri="{BB962C8B-B14F-4D97-AF65-F5344CB8AC3E}">
        <p14:creationId xmlns:p14="http://schemas.microsoft.com/office/powerpoint/2010/main" val="3619532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857500"/>
            <a:ext cx="8229600" cy="1143000"/>
          </a:xfrm>
        </p:spPr>
        <p:txBody>
          <a:bodyPr/>
          <a:lstStyle/>
          <a:p>
            <a:r>
              <a:rPr lang="en-US" sz="4000" b="1" dirty="0">
                <a:solidFill>
                  <a:schemeClr val="accent2"/>
                </a:solidFill>
              </a:rPr>
              <a:t>Dealing with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Slide Number Placeholder 2">
            <a:extLst>
              <a:ext uri="{FF2B5EF4-FFF2-40B4-BE49-F238E27FC236}">
                <a16:creationId xmlns:a16="http://schemas.microsoft.com/office/drawing/2014/main" id="{9C4BAE1C-29D5-9447-B178-626DF1EE4575}"/>
              </a:ext>
            </a:extLst>
          </p:cNvPr>
          <p:cNvSpPr>
            <a:spLocks noGrp="1"/>
          </p:cNvSpPr>
          <p:nvPr>
            <p:ph type="sldNum" sz="quarter" idx="12"/>
          </p:nvPr>
        </p:nvSpPr>
        <p:spPr/>
        <p:txBody>
          <a:bodyPr/>
          <a:lstStyle/>
          <a:p>
            <a:pPr>
              <a:defRPr/>
            </a:pPr>
            <a:fld id="{740F825C-949B-974C-AB99-C3CE0C97A40B}" type="slidenum">
              <a:rPr lang="en-GB" altLang="en-US" smtClean="0"/>
              <a:pPr>
                <a:defRPr/>
              </a:pPr>
              <a:t>103</a:t>
            </a:fld>
            <a:endParaRPr lang="en-GB" altLang="en-US"/>
          </a:p>
        </p:txBody>
      </p:sp>
    </p:spTree>
    <p:extLst>
      <p:ext uri="{BB962C8B-B14F-4D97-AF65-F5344CB8AC3E}">
        <p14:creationId xmlns:p14="http://schemas.microsoft.com/office/powerpoint/2010/main" val="13561243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Dealing with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5721294"/>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4" name="Rectangle 3">
            <a:extLst>
              <a:ext uri="{FF2B5EF4-FFF2-40B4-BE49-F238E27FC236}">
                <a16:creationId xmlns:a16="http://schemas.microsoft.com/office/drawing/2014/main" id="{2C9B84D8-F9CB-944C-A3C9-D9F75BBE6432}"/>
              </a:ext>
            </a:extLst>
          </p:cNvPr>
          <p:cNvSpPr/>
          <p:nvPr/>
        </p:nvSpPr>
        <p:spPr>
          <a:xfrm>
            <a:off x="889248" y="1508055"/>
            <a:ext cx="7344816" cy="1631216"/>
          </a:xfrm>
          <a:prstGeom prst="rect">
            <a:avLst/>
          </a:prstGeom>
        </p:spPr>
        <p:txBody>
          <a:bodyPr wrap="square">
            <a:spAutoFit/>
          </a:bodyPr>
          <a:lstStyle/>
          <a:p>
            <a:pPr marL="342900" indent="-342900">
              <a:buFont typeface="Arial" panose="020B0604020202020204" pitchFamily="34" charset="0"/>
              <a:buChar char="•"/>
            </a:pPr>
            <a:r>
              <a:rPr lang="en-US" sz="2000" dirty="0"/>
              <a:t>There are certain things which, if are not done in the EDA phase, can affect further statistical/Machine Learning modelling.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One of them is finding “</a:t>
            </a:r>
            <a:r>
              <a:rPr lang="en-US" sz="2000" b="1" dirty="0"/>
              <a:t>Outliers</a:t>
            </a:r>
            <a:r>
              <a:rPr lang="en-US" sz="2000" dirty="0"/>
              <a:t>”. </a:t>
            </a:r>
          </a:p>
        </p:txBody>
      </p:sp>
      <p:sp>
        <p:nvSpPr>
          <p:cNvPr id="5" name="Rectangle 4">
            <a:extLst>
              <a:ext uri="{FF2B5EF4-FFF2-40B4-BE49-F238E27FC236}">
                <a16:creationId xmlns:a16="http://schemas.microsoft.com/office/drawing/2014/main" id="{B881DEEE-C645-F844-AFE6-F5B577BB2A86}"/>
              </a:ext>
            </a:extLst>
          </p:cNvPr>
          <p:cNvSpPr/>
          <p:nvPr/>
        </p:nvSpPr>
        <p:spPr>
          <a:xfrm>
            <a:off x="903545" y="3465185"/>
            <a:ext cx="4572000" cy="1015663"/>
          </a:xfrm>
          <a:prstGeom prst="rect">
            <a:avLst/>
          </a:prstGeom>
        </p:spPr>
        <p:txBody>
          <a:bodyPr>
            <a:spAutoFit/>
          </a:bodyPr>
          <a:lstStyle/>
          <a:p>
            <a:r>
              <a:rPr lang="en-US" sz="2000" dirty="0"/>
              <a:t>In statistics, an </a:t>
            </a:r>
            <a:r>
              <a:rPr lang="en-US" sz="2000" b="1" dirty="0"/>
              <a:t>outlier</a:t>
            </a:r>
            <a:r>
              <a:rPr lang="en-US" sz="2000" dirty="0"/>
              <a:t> is an observation point that is distant from other observations.</a:t>
            </a:r>
          </a:p>
        </p:txBody>
      </p:sp>
      <p:sp>
        <p:nvSpPr>
          <p:cNvPr id="6" name="Slide Number Placeholder 5">
            <a:extLst>
              <a:ext uri="{FF2B5EF4-FFF2-40B4-BE49-F238E27FC236}">
                <a16:creationId xmlns:a16="http://schemas.microsoft.com/office/drawing/2014/main" id="{B2F9802E-53D2-6848-894E-CB236E5C5586}"/>
              </a:ext>
            </a:extLst>
          </p:cNvPr>
          <p:cNvSpPr>
            <a:spLocks noGrp="1"/>
          </p:cNvSpPr>
          <p:nvPr>
            <p:ph type="sldNum" sz="quarter" idx="12"/>
          </p:nvPr>
        </p:nvSpPr>
        <p:spPr/>
        <p:txBody>
          <a:bodyPr/>
          <a:lstStyle/>
          <a:p>
            <a:pPr>
              <a:defRPr/>
            </a:pPr>
            <a:fld id="{740F825C-949B-974C-AB99-C3CE0C97A40B}" type="slidenum">
              <a:rPr lang="en-GB" altLang="en-US" smtClean="0"/>
              <a:pPr>
                <a:defRPr/>
              </a:pPr>
              <a:t>104</a:t>
            </a:fld>
            <a:endParaRPr lang="en-GB" altLang="en-US"/>
          </a:p>
        </p:txBody>
      </p:sp>
    </p:spTree>
    <p:extLst>
      <p:ext uri="{BB962C8B-B14F-4D97-AF65-F5344CB8AC3E}">
        <p14:creationId xmlns:p14="http://schemas.microsoft.com/office/powerpoint/2010/main" val="2951029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Finding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5721294"/>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pic>
        <p:nvPicPr>
          <p:cNvPr id="7" name="Picture 6" descr="Graphical user interface, text&#10;&#10;Description automatically generated">
            <a:extLst>
              <a:ext uri="{FF2B5EF4-FFF2-40B4-BE49-F238E27FC236}">
                <a16:creationId xmlns:a16="http://schemas.microsoft.com/office/drawing/2014/main" id="{28E671DB-6370-FA4D-BF93-3E45DE284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 y="2806765"/>
            <a:ext cx="8674100" cy="2603500"/>
          </a:xfrm>
          <a:prstGeom prst="rect">
            <a:avLst/>
          </a:prstGeom>
        </p:spPr>
      </p:pic>
      <p:sp>
        <p:nvSpPr>
          <p:cNvPr id="8" name="Rectangle 7">
            <a:extLst>
              <a:ext uri="{FF2B5EF4-FFF2-40B4-BE49-F238E27FC236}">
                <a16:creationId xmlns:a16="http://schemas.microsoft.com/office/drawing/2014/main" id="{D5EB2A60-15F7-4C40-840D-3241CA67D816}"/>
              </a:ext>
            </a:extLst>
          </p:cNvPr>
          <p:cNvSpPr/>
          <p:nvPr/>
        </p:nvSpPr>
        <p:spPr>
          <a:xfrm>
            <a:off x="323528" y="1411672"/>
            <a:ext cx="8496944" cy="1015663"/>
          </a:xfrm>
          <a:prstGeom prst="rect">
            <a:avLst/>
          </a:prstGeom>
        </p:spPr>
        <p:txBody>
          <a:bodyPr wrap="square">
            <a:spAutoFit/>
          </a:bodyPr>
          <a:lstStyle/>
          <a:p>
            <a:r>
              <a:rPr lang="en-US" sz="2000" dirty="0"/>
              <a:t>We will be using Boston House Pricing Dataset which is included in the </a:t>
            </a:r>
            <a:r>
              <a:rPr lang="en-US" sz="2000" dirty="0" err="1"/>
              <a:t>sklearn</a:t>
            </a:r>
            <a:r>
              <a:rPr lang="en-US" sz="2000" dirty="0"/>
              <a:t> dataset API. We will load the dataset and separate out the features and targets.</a:t>
            </a:r>
          </a:p>
        </p:txBody>
      </p:sp>
      <p:sp>
        <p:nvSpPr>
          <p:cNvPr id="4" name="Slide Number Placeholder 3">
            <a:extLst>
              <a:ext uri="{FF2B5EF4-FFF2-40B4-BE49-F238E27FC236}">
                <a16:creationId xmlns:a16="http://schemas.microsoft.com/office/drawing/2014/main" id="{C159C3A7-1FAA-BE49-834E-3A4432CB11BB}"/>
              </a:ext>
            </a:extLst>
          </p:cNvPr>
          <p:cNvSpPr>
            <a:spLocks noGrp="1"/>
          </p:cNvSpPr>
          <p:nvPr>
            <p:ph type="sldNum" sz="quarter" idx="12"/>
          </p:nvPr>
        </p:nvSpPr>
        <p:spPr/>
        <p:txBody>
          <a:bodyPr/>
          <a:lstStyle/>
          <a:p>
            <a:pPr>
              <a:defRPr/>
            </a:pPr>
            <a:fld id="{740F825C-949B-974C-AB99-C3CE0C97A40B}" type="slidenum">
              <a:rPr lang="en-GB" altLang="en-US" smtClean="0"/>
              <a:pPr>
                <a:defRPr/>
              </a:pPr>
              <a:t>105</a:t>
            </a:fld>
            <a:endParaRPr lang="en-GB" altLang="en-US"/>
          </a:p>
        </p:txBody>
      </p:sp>
    </p:spTree>
    <p:extLst>
      <p:ext uri="{BB962C8B-B14F-4D97-AF65-F5344CB8AC3E}">
        <p14:creationId xmlns:p14="http://schemas.microsoft.com/office/powerpoint/2010/main" val="4023247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Finding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pic>
        <p:nvPicPr>
          <p:cNvPr id="5" name="Picture 4" descr="Graphical user interface, text&#10;&#10;Description automatically generated">
            <a:extLst>
              <a:ext uri="{FF2B5EF4-FFF2-40B4-BE49-F238E27FC236}">
                <a16:creationId xmlns:a16="http://schemas.microsoft.com/office/drawing/2014/main" id="{1A46D8CD-9298-6346-9786-B4A108EB9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892300"/>
            <a:ext cx="9017000" cy="3073400"/>
          </a:xfrm>
          <a:prstGeom prst="rect">
            <a:avLst/>
          </a:prstGeom>
        </p:spPr>
      </p:pic>
      <p:sp>
        <p:nvSpPr>
          <p:cNvPr id="6" name="Rectangle 5">
            <a:extLst>
              <a:ext uri="{FF2B5EF4-FFF2-40B4-BE49-F238E27FC236}">
                <a16:creationId xmlns:a16="http://schemas.microsoft.com/office/drawing/2014/main" id="{ACB056F6-A33C-4044-AF8A-4675CD92CCB6}"/>
              </a:ext>
            </a:extLst>
          </p:cNvPr>
          <p:cNvSpPr/>
          <p:nvPr/>
        </p:nvSpPr>
        <p:spPr>
          <a:xfrm>
            <a:off x="288032" y="4941168"/>
            <a:ext cx="8532440" cy="646331"/>
          </a:xfrm>
          <a:prstGeom prst="rect">
            <a:avLst/>
          </a:prstGeom>
        </p:spPr>
        <p:txBody>
          <a:bodyPr wrap="square">
            <a:spAutoFit/>
          </a:bodyPr>
          <a:lstStyle/>
          <a:p>
            <a:r>
              <a:rPr lang="en-US" b="1" dirty="0"/>
              <a:t>Features/independent variable will be used to look for any outlier. Looking at the data above, it  seems, we only have numeric values</a:t>
            </a:r>
          </a:p>
        </p:txBody>
      </p:sp>
      <p:sp>
        <p:nvSpPr>
          <p:cNvPr id="4" name="Slide Number Placeholder 3">
            <a:extLst>
              <a:ext uri="{FF2B5EF4-FFF2-40B4-BE49-F238E27FC236}">
                <a16:creationId xmlns:a16="http://schemas.microsoft.com/office/drawing/2014/main" id="{0671D080-3A6B-0D44-AF25-84E5C8086D48}"/>
              </a:ext>
            </a:extLst>
          </p:cNvPr>
          <p:cNvSpPr>
            <a:spLocks noGrp="1"/>
          </p:cNvSpPr>
          <p:nvPr>
            <p:ph type="sldNum" sz="quarter" idx="12"/>
          </p:nvPr>
        </p:nvSpPr>
        <p:spPr/>
        <p:txBody>
          <a:bodyPr/>
          <a:lstStyle/>
          <a:p>
            <a:pPr>
              <a:defRPr/>
            </a:pPr>
            <a:fld id="{740F825C-949B-974C-AB99-C3CE0C97A40B}" type="slidenum">
              <a:rPr lang="en-GB" altLang="en-US" smtClean="0"/>
              <a:pPr>
                <a:defRPr/>
              </a:pPr>
              <a:t>106</a:t>
            </a:fld>
            <a:endParaRPr lang="en-GB" altLang="en-US"/>
          </a:p>
        </p:txBody>
      </p:sp>
    </p:spTree>
    <p:extLst>
      <p:ext uri="{BB962C8B-B14F-4D97-AF65-F5344CB8AC3E}">
        <p14:creationId xmlns:p14="http://schemas.microsoft.com/office/powerpoint/2010/main" val="2625689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Finding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4" name="Rectangle 3">
            <a:extLst>
              <a:ext uri="{FF2B5EF4-FFF2-40B4-BE49-F238E27FC236}">
                <a16:creationId xmlns:a16="http://schemas.microsoft.com/office/drawing/2014/main" id="{5A9E7DCD-32BE-5E44-B4B3-87D6BE5DB1CD}"/>
              </a:ext>
            </a:extLst>
          </p:cNvPr>
          <p:cNvSpPr/>
          <p:nvPr/>
        </p:nvSpPr>
        <p:spPr>
          <a:xfrm>
            <a:off x="1043608" y="1556792"/>
            <a:ext cx="7272808" cy="2123658"/>
          </a:xfrm>
          <a:prstGeom prst="rect">
            <a:avLst/>
          </a:prstGeom>
        </p:spPr>
        <p:txBody>
          <a:bodyPr wrap="square">
            <a:spAutoFit/>
          </a:bodyPr>
          <a:lstStyle/>
          <a:p>
            <a:r>
              <a:rPr lang="en-US" sz="2400" dirty="0"/>
              <a:t>There are two types of analysis we will follow to find the outliers- </a:t>
            </a:r>
          </a:p>
          <a:p>
            <a:endParaRPr lang="en-US" sz="2400" dirty="0"/>
          </a:p>
          <a:p>
            <a:pPr marL="342900" indent="-342900">
              <a:buFont typeface="Arial" panose="020B0604020202020204" pitchFamily="34" charset="0"/>
              <a:buChar char="•"/>
            </a:pPr>
            <a:r>
              <a:rPr lang="en-US" sz="2000" dirty="0"/>
              <a:t>Uni-variate(one variable outlier analysis)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Multi-variate(two or more variable outlier analysis)</a:t>
            </a:r>
          </a:p>
        </p:txBody>
      </p:sp>
      <p:sp>
        <p:nvSpPr>
          <p:cNvPr id="5" name="Slide Number Placeholder 4">
            <a:extLst>
              <a:ext uri="{FF2B5EF4-FFF2-40B4-BE49-F238E27FC236}">
                <a16:creationId xmlns:a16="http://schemas.microsoft.com/office/drawing/2014/main" id="{AC695571-1646-E24C-BE17-5D189268AD49}"/>
              </a:ext>
            </a:extLst>
          </p:cNvPr>
          <p:cNvSpPr>
            <a:spLocks noGrp="1"/>
          </p:cNvSpPr>
          <p:nvPr>
            <p:ph type="sldNum" sz="quarter" idx="12"/>
          </p:nvPr>
        </p:nvSpPr>
        <p:spPr/>
        <p:txBody>
          <a:bodyPr/>
          <a:lstStyle/>
          <a:p>
            <a:pPr>
              <a:defRPr/>
            </a:pPr>
            <a:fld id="{740F825C-949B-974C-AB99-C3CE0C97A40B}" type="slidenum">
              <a:rPr lang="en-GB" altLang="en-US" smtClean="0"/>
              <a:pPr>
                <a:defRPr/>
              </a:pPr>
              <a:t>107</a:t>
            </a:fld>
            <a:endParaRPr lang="en-GB" altLang="en-US"/>
          </a:p>
        </p:txBody>
      </p:sp>
    </p:spTree>
    <p:extLst>
      <p:ext uri="{BB962C8B-B14F-4D97-AF65-F5344CB8AC3E}">
        <p14:creationId xmlns:p14="http://schemas.microsoft.com/office/powerpoint/2010/main" val="3213238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visualization tools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5" name="Rectangle 4">
            <a:extLst>
              <a:ext uri="{FF2B5EF4-FFF2-40B4-BE49-F238E27FC236}">
                <a16:creationId xmlns:a16="http://schemas.microsoft.com/office/drawing/2014/main" id="{54506085-9D9A-5E4A-9D58-E6B056FD90B4}"/>
              </a:ext>
            </a:extLst>
          </p:cNvPr>
          <p:cNvSpPr/>
          <p:nvPr/>
        </p:nvSpPr>
        <p:spPr>
          <a:xfrm>
            <a:off x="595197" y="1838987"/>
            <a:ext cx="1184940" cy="369332"/>
          </a:xfrm>
          <a:prstGeom prst="rect">
            <a:avLst/>
          </a:prstGeom>
        </p:spPr>
        <p:txBody>
          <a:bodyPr wrap="none">
            <a:spAutoFit/>
          </a:bodyPr>
          <a:lstStyle/>
          <a:p>
            <a:r>
              <a:rPr lang="en-US" b="1" dirty="0"/>
              <a:t>Box plot-</a:t>
            </a:r>
            <a:endParaRPr lang="en-US" dirty="0"/>
          </a:p>
        </p:txBody>
      </p:sp>
      <p:pic>
        <p:nvPicPr>
          <p:cNvPr id="7" name="Picture 6">
            <a:extLst>
              <a:ext uri="{FF2B5EF4-FFF2-40B4-BE49-F238E27FC236}">
                <a16:creationId xmlns:a16="http://schemas.microsoft.com/office/drawing/2014/main" id="{026B7651-CDC7-8E46-BA36-A7884DC5D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9" y="2346498"/>
            <a:ext cx="8661400" cy="9525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D0A90B42-2885-A44D-B096-C539B13FF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67" y="3364769"/>
            <a:ext cx="3304654" cy="2808513"/>
          </a:xfrm>
          <a:prstGeom prst="rect">
            <a:avLst/>
          </a:prstGeom>
        </p:spPr>
      </p:pic>
      <p:sp>
        <p:nvSpPr>
          <p:cNvPr id="10" name="Rectangle 9">
            <a:extLst>
              <a:ext uri="{FF2B5EF4-FFF2-40B4-BE49-F238E27FC236}">
                <a16:creationId xmlns:a16="http://schemas.microsoft.com/office/drawing/2014/main" id="{95FFA811-3601-6447-AC54-3CF1C38F1C90}"/>
              </a:ext>
            </a:extLst>
          </p:cNvPr>
          <p:cNvSpPr/>
          <p:nvPr/>
        </p:nvSpPr>
        <p:spPr>
          <a:xfrm>
            <a:off x="4025532" y="3944688"/>
            <a:ext cx="4572000" cy="1200329"/>
          </a:xfrm>
          <a:prstGeom prst="rect">
            <a:avLst/>
          </a:prstGeom>
        </p:spPr>
        <p:txBody>
          <a:bodyPr>
            <a:spAutoFit/>
          </a:bodyPr>
          <a:lstStyle/>
          <a:p>
            <a:r>
              <a:rPr lang="en-US" dirty="0"/>
              <a:t>This plot shows three points between 10 to 12, these are outliers as there are not included in the box of other observation </a:t>
            </a:r>
            <a:r>
              <a:rPr lang="en-US" dirty="0" err="1"/>
              <a:t>i.e</a:t>
            </a:r>
            <a:r>
              <a:rPr lang="en-US" dirty="0"/>
              <a:t> no where near the quartiles.</a:t>
            </a:r>
          </a:p>
        </p:txBody>
      </p:sp>
      <p:sp>
        <p:nvSpPr>
          <p:cNvPr id="4" name="Slide Number Placeholder 3">
            <a:extLst>
              <a:ext uri="{FF2B5EF4-FFF2-40B4-BE49-F238E27FC236}">
                <a16:creationId xmlns:a16="http://schemas.microsoft.com/office/drawing/2014/main" id="{A2D58E9F-42DE-2D4F-87E0-F93E8E603C25}"/>
              </a:ext>
            </a:extLst>
          </p:cNvPr>
          <p:cNvSpPr>
            <a:spLocks noGrp="1"/>
          </p:cNvSpPr>
          <p:nvPr>
            <p:ph type="sldNum" sz="quarter" idx="12"/>
          </p:nvPr>
        </p:nvSpPr>
        <p:spPr/>
        <p:txBody>
          <a:bodyPr/>
          <a:lstStyle/>
          <a:p>
            <a:pPr>
              <a:defRPr/>
            </a:pPr>
            <a:fld id="{740F825C-949B-974C-AB99-C3CE0C97A40B}" type="slidenum">
              <a:rPr lang="en-GB" altLang="en-US" smtClean="0"/>
              <a:pPr>
                <a:defRPr/>
              </a:pPr>
              <a:t>108</a:t>
            </a:fld>
            <a:endParaRPr lang="en-GB" altLang="en-US"/>
          </a:p>
        </p:txBody>
      </p:sp>
    </p:spTree>
    <p:extLst>
      <p:ext uri="{BB962C8B-B14F-4D97-AF65-F5344CB8AC3E}">
        <p14:creationId xmlns:p14="http://schemas.microsoft.com/office/powerpoint/2010/main" val="33978122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visualization tools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4" name="Rectangle 3">
            <a:extLst>
              <a:ext uri="{FF2B5EF4-FFF2-40B4-BE49-F238E27FC236}">
                <a16:creationId xmlns:a16="http://schemas.microsoft.com/office/drawing/2014/main" id="{51A6D596-2BB9-1E4B-9962-6E2CABA62421}"/>
              </a:ext>
            </a:extLst>
          </p:cNvPr>
          <p:cNvSpPr/>
          <p:nvPr/>
        </p:nvSpPr>
        <p:spPr>
          <a:xfrm>
            <a:off x="924724" y="1700808"/>
            <a:ext cx="7247676" cy="1015663"/>
          </a:xfrm>
          <a:prstGeom prst="rect">
            <a:avLst/>
          </a:prstGeom>
        </p:spPr>
        <p:txBody>
          <a:bodyPr wrap="square">
            <a:spAutoFit/>
          </a:bodyPr>
          <a:lstStyle/>
          <a:p>
            <a:r>
              <a:rPr lang="en-US" sz="2000" dirty="0"/>
              <a:t>Here we </a:t>
            </a:r>
            <a:r>
              <a:rPr lang="en-US" sz="2000" dirty="0" err="1"/>
              <a:t>analysed</a:t>
            </a:r>
            <a:r>
              <a:rPr lang="en-US" sz="2000" dirty="0"/>
              <a:t> Uni-variate outlier i.e. we used DIS column only to check the outlier. But we can do multivariate outlier analysis too</a:t>
            </a:r>
          </a:p>
        </p:txBody>
      </p:sp>
      <p:sp>
        <p:nvSpPr>
          <p:cNvPr id="6" name="Rectangle 5">
            <a:extLst>
              <a:ext uri="{FF2B5EF4-FFF2-40B4-BE49-F238E27FC236}">
                <a16:creationId xmlns:a16="http://schemas.microsoft.com/office/drawing/2014/main" id="{3194799B-F9F3-A243-BF7B-15356EE457FC}"/>
              </a:ext>
            </a:extLst>
          </p:cNvPr>
          <p:cNvSpPr/>
          <p:nvPr/>
        </p:nvSpPr>
        <p:spPr>
          <a:xfrm>
            <a:off x="971600" y="3136900"/>
            <a:ext cx="7416824" cy="2585323"/>
          </a:xfrm>
          <a:prstGeom prst="rect">
            <a:avLst/>
          </a:prstGeom>
        </p:spPr>
        <p:txBody>
          <a:bodyPr wrap="square">
            <a:spAutoFit/>
          </a:bodyPr>
          <a:lstStyle/>
          <a:p>
            <a:r>
              <a:rPr lang="en-US" b="1" dirty="0"/>
              <a:t>Can we do the multivariate analysis with Box plot? </a:t>
            </a:r>
          </a:p>
          <a:p>
            <a:endParaRPr lang="en-US" dirty="0"/>
          </a:p>
          <a:p>
            <a:r>
              <a:rPr lang="en-US" dirty="0"/>
              <a:t>Well it depends, if you have a categorical values then you can use that with any continuous variable and do multivariate outlier analysis. </a:t>
            </a:r>
          </a:p>
          <a:p>
            <a:endParaRPr lang="en-US" dirty="0"/>
          </a:p>
          <a:p>
            <a:endParaRPr lang="en-US" dirty="0"/>
          </a:p>
          <a:p>
            <a:r>
              <a:rPr lang="en-US" b="1" dirty="0"/>
              <a:t>As we do not have categorical value in our Boston Housing dataset, we might need to forget about using box plot for multivariate outlier analysis.</a:t>
            </a:r>
          </a:p>
        </p:txBody>
      </p:sp>
      <p:sp>
        <p:nvSpPr>
          <p:cNvPr id="5" name="Slide Number Placeholder 4">
            <a:extLst>
              <a:ext uri="{FF2B5EF4-FFF2-40B4-BE49-F238E27FC236}">
                <a16:creationId xmlns:a16="http://schemas.microsoft.com/office/drawing/2014/main" id="{9F18E4ED-BFC7-0849-AF59-D916A0B841AE}"/>
              </a:ext>
            </a:extLst>
          </p:cNvPr>
          <p:cNvSpPr>
            <a:spLocks noGrp="1"/>
          </p:cNvSpPr>
          <p:nvPr>
            <p:ph type="sldNum" sz="quarter" idx="12"/>
          </p:nvPr>
        </p:nvSpPr>
        <p:spPr/>
        <p:txBody>
          <a:bodyPr/>
          <a:lstStyle/>
          <a:p>
            <a:pPr>
              <a:defRPr/>
            </a:pPr>
            <a:fld id="{740F825C-949B-974C-AB99-C3CE0C97A40B}" type="slidenum">
              <a:rPr lang="en-GB" altLang="en-US" smtClean="0"/>
              <a:pPr>
                <a:defRPr/>
              </a:pPr>
              <a:t>109</a:t>
            </a:fld>
            <a:endParaRPr lang="en-GB" altLang="en-US"/>
          </a:p>
        </p:txBody>
      </p:sp>
    </p:spTree>
    <p:extLst>
      <p:ext uri="{BB962C8B-B14F-4D97-AF65-F5344CB8AC3E}">
        <p14:creationId xmlns:p14="http://schemas.microsoft.com/office/powerpoint/2010/main" val="96506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467544" y="1377641"/>
            <a:ext cx="74888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FF8956F5-B8D4-8C4B-9BA9-68A628F1ADEF}"/>
              </a:ext>
            </a:extLst>
          </p:cNvPr>
          <p:cNvSpPr/>
          <p:nvPr/>
        </p:nvSpPr>
        <p:spPr>
          <a:xfrm>
            <a:off x="755576" y="1370798"/>
            <a:ext cx="7344816" cy="3693319"/>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solidFill>
              </a:rPr>
              <a:t>However, when we try to use a different encoding to map our bytes into a string, we get an error. </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dirty="0">
                <a:solidFill>
                  <a:schemeClr val="bg2"/>
                </a:solidFill>
              </a:rPr>
              <a:t>This is because the encoding we're trying to use doesn't know what to do with the bytes we're trying to pass it. </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dirty="0">
                <a:solidFill>
                  <a:schemeClr val="bg2"/>
                </a:solidFill>
              </a:rPr>
              <a:t>You need to tell Python the encoding that the byte string is actually supposed to be in.</a:t>
            </a:r>
          </a:p>
          <a:p>
            <a:pPr marL="285750" indent="-285750">
              <a:buFont typeface="Arial" panose="020B0604020202020204" pitchFamily="34" charset="0"/>
              <a:buChar char="•"/>
            </a:pPr>
            <a:endParaRPr lang="en-US" dirty="0">
              <a:solidFill>
                <a:schemeClr val="bg2"/>
              </a:solidFill>
            </a:endParaRPr>
          </a:p>
          <a:p>
            <a:endParaRPr lang="en-US" dirty="0">
              <a:solidFill>
                <a:schemeClr val="bg2"/>
              </a:solidFill>
            </a:endParaRPr>
          </a:p>
          <a:p>
            <a:endParaRPr lang="en-US" dirty="0">
              <a:solidFill>
                <a:schemeClr val="bg2"/>
              </a:solidFill>
            </a:endParaRPr>
          </a:p>
          <a:p>
            <a:r>
              <a:rPr lang="en-US" dirty="0">
                <a:solidFill>
                  <a:schemeClr val="bg2"/>
                </a:solidFill>
              </a:rPr>
              <a:t># try to decode our bytes with the ascii encoding </a:t>
            </a:r>
            <a:r>
              <a:rPr lang="en-US" dirty="0"/>
              <a:t>print(</a:t>
            </a:r>
            <a:r>
              <a:rPr lang="en-US" dirty="0" err="1"/>
              <a:t>after.decode</a:t>
            </a:r>
            <a:r>
              <a:rPr lang="en-US" dirty="0"/>
              <a:t>("ascii"))</a:t>
            </a:r>
          </a:p>
        </p:txBody>
      </p:sp>
      <p:sp>
        <p:nvSpPr>
          <p:cNvPr id="4" name="Slide Number Placeholder 3">
            <a:extLst>
              <a:ext uri="{FF2B5EF4-FFF2-40B4-BE49-F238E27FC236}">
                <a16:creationId xmlns:a16="http://schemas.microsoft.com/office/drawing/2014/main" id="{B6542897-CEA6-854F-BD38-8EB6214AB9D0}"/>
              </a:ext>
            </a:extLst>
          </p:cNvPr>
          <p:cNvSpPr>
            <a:spLocks noGrp="1"/>
          </p:cNvSpPr>
          <p:nvPr>
            <p:ph type="sldNum" sz="quarter" idx="12"/>
          </p:nvPr>
        </p:nvSpPr>
        <p:spPr/>
        <p:txBody>
          <a:bodyPr/>
          <a:lstStyle/>
          <a:p>
            <a:pPr>
              <a:defRPr/>
            </a:pPr>
            <a:fld id="{740F825C-949B-974C-AB99-C3CE0C97A40B}" type="slidenum">
              <a:rPr lang="en-GB" altLang="en-US" smtClean="0"/>
              <a:pPr>
                <a:defRPr/>
              </a:pPr>
              <a:t>11</a:t>
            </a:fld>
            <a:endParaRPr lang="en-GB" altLang="en-US"/>
          </a:p>
        </p:txBody>
      </p:sp>
    </p:spTree>
    <p:extLst>
      <p:ext uri="{BB962C8B-B14F-4D97-AF65-F5344CB8AC3E}">
        <p14:creationId xmlns:p14="http://schemas.microsoft.com/office/powerpoint/2010/main" val="1153618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visualization tools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5" name="Rectangle 4">
            <a:extLst>
              <a:ext uri="{FF2B5EF4-FFF2-40B4-BE49-F238E27FC236}">
                <a16:creationId xmlns:a16="http://schemas.microsoft.com/office/drawing/2014/main" id="{C8130AAF-023A-A840-B700-5F073AB45201}"/>
              </a:ext>
            </a:extLst>
          </p:cNvPr>
          <p:cNvSpPr/>
          <p:nvPr/>
        </p:nvSpPr>
        <p:spPr>
          <a:xfrm>
            <a:off x="571779" y="1700808"/>
            <a:ext cx="1531188" cy="369332"/>
          </a:xfrm>
          <a:prstGeom prst="rect">
            <a:avLst/>
          </a:prstGeom>
        </p:spPr>
        <p:txBody>
          <a:bodyPr wrap="none">
            <a:spAutoFit/>
          </a:bodyPr>
          <a:lstStyle/>
          <a:p>
            <a:r>
              <a:rPr lang="en-US" b="1" dirty="0"/>
              <a:t>Scatter plot-</a:t>
            </a:r>
            <a:endParaRPr lang="en-US" dirty="0"/>
          </a:p>
        </p:txBody>
      </p:sp>
      <p:pic>
        <p:nvPicPr>
          <p:cNvPr id="8" name="Picture 7" descr="Text&#10;&#10;Description automatically generated">
            <a:extLst>
              <a:ext uri="{FF2B5EF4-FFF2-40B4-BE49-F238E27FC236}">
                <a16:creationId xmlns:a16="http://schemas.microsoft.com/office/drawing/2014/main" id="{2B03B21F-1060-4C4D-97FD-CC6B2B88F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 y="2546350"/>
            <a:ext cx="8674100" cy="1765300"/>
          </a:xfrm>
          <a:prstGeom prst="rect">
            <a:avLst/>
          </a:prstGeom>
        </p:spPr>
      </p:pic>
      <p:sp>
        <p:nvSpPr>
          <p:cNvPr id="4" name="Slide Number Placeholder 3">
            <a:extLst>
              <a:ext uri="{FF2B5EF4-FFF2-40B4-BE49-F238E27FC236}">
                <a16:creationId xmlns:a16="http://schemas.microsoft.com/office/drawing/2014/main" id="{9F797F99-328A-314D-A986-D50ADB1CF381}"/>
              </a:ext>
            </a:extLst>
          </p:cNvPr>
          <p:cNvSpPr>
            <a:spLocks noGrp="1"/>
          </p:cNvSpPr>
          <p:nvPr>
            <p:ph type="sldNum" sz="quarter" idx="12"/>
          </p:nvPr>
        </p:nvSpPr>
        <p:spPr/>
        <p:txBody>
          <a:bodyPr/>
          <a:lstStyle/>
          <a:p>
            <a:pPr>
              <a:defRPr/>
            </a:pPr>
            <a:fld id="{740F825C-949B-974C-AB99-C3CE0C97A40B}" type="slidenum">
              <a:rPr lang="en-GB" altLang="en-US" smtClean="0"/>
              <a:pPr>
                <a:defRPr/>
              </a:pPr>
              <a:t>110</a:t>
            </a:fld>
            <a:endParaRPr lang="en-GB" altLang="en-US"/>
          </a:p>
        </p:txBody>
      </p:sp>
    </p:spTree>
    <p:extLst>
      <p:ext uri="{BB962C8B-B14F-4D97-AF65-F5344CB8AC3E}">
        <p14:creationId xmlns:p14="http://schemas.microsoft.com/office/powerpoint/2010/main" val="3007958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visualization tools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5" name="Rectangle 4">
            <a:extLst>
              <a:ext uri="{FF2B5EF4-FFF2-40B4-BE49-F238E27FC236}">
                <a16:creationId xmlns:a16="http://schemas.microsoft.com/office/drawing/2014/main" id="{C8130AAF-023A-A840-B700-5F073AB45201}"/>
              </a:ext>
            </a:extLst>
          </p:cNvPr>
          <p:cNvSpPr/>
          <p:nvPr/>
        </p:nvSpPr>
        <p:spPr>
          <a:xfrm>
            <a:off x="571779" y="1700808"/>
            <a:ext cx="1531188" cy="369332"/>
          </a:xfrm>
          <a:prstGeom prst="rect">
            <a:avLst/>
          </a:prstGeom>
        </p:spPr>
        <p:txBody>
          <a:bodyPr wrap="none">
            <a:spAutoFit/>
          </a:bodyPr>
          <a:lstStyle/>
          <a:p>
            <a:r>
              <a:rPr lang="en-US" b="1" dirty="0"/>
              <a:t>Scatter plot-</a:t>
            </a:r>
            <a:endParaRPr lang="en-US" dirty="0"/>
          </a:p>
        </p:txBody>
      </p:sp>
      <p:pic>
        <p:nvPicPr>
          <p:cNvPr id="6" name="Picture 5" descr="Chart, scatter chart&#10;&#10;Description automatically generated">
            <a:extLst>
              <a:ext uri="{FF2B5EF4-FFF2-40B4-BE49-F238E27FC236}">
                <a16:creationId xmlns:a16="http://schemas.microsoft.com/office/drawing/2014/main" id="{6C7497D0-3BB7-A747-A2DE-FE8E5C64B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50" y="2252117"/>
            <a:ext cx="4591617" cy="2660379"/>
          </a:xfrm>
          <a:prstGeom prst="rect">
            <a:avLst/>
          </a:prstGeom>
        </p:spPr>
      </p:pic>
      <p:sp>
        <p:nvSpPr>
          <p:cNvPr id="9" name="Rectangle 8">
            <a:extLst>
              <a:ext uri="{FF2B5EF4-FFF2-40B4-BE49-F238E27FC236}">
                <a16:creationId xmlns:a16="http://schemas.microsoft.com/office/drawing/2014/main" id="{4DCF311E-F74B-D440-9ECD-783BB7B8D3ED}"/>
              </a:ext>
            </a:extLst>
          </p:cNvPr>
          <p:cNvSpPr/>
          <p:nvPr/>
        </p:nvSpPr>
        <p:spPr>
          <a:xfrm>
            <a:off x="755576" y="5169966"/>
            <a:ext cx="8064896" cy="923330"/>
          </a:xfrm>
          <a:prstGeom prst="rect">
            <a:avLst/>
          </a:prstGeom>
        </p:spPr>
        <p:txBody>
          <a:bodyPr wrap="square">
            <a:spAutoFit/>
          </a:bodyPr>
          <a:lstStyle/>
          <a:p>
            <a:r>
              <a:rPr lang="en-US" b="1" dirty="0"/>
              <a:t>Looking at the plot above, we can see most of data points are lying bottom left side but there are points which are far from the population like top right corner.</a:t>
            </a:r>
          </a:p>
        </p:txBody>
      </p:sp>
      <p:sp>
        <p:nvSpPr>
          <p:cNvPr id="4" name="Slide Number Placeholder 3">
            <a:extLst>
              <a:ext uri="{FF2B5EF4-FFF2-40B4-BE49-F238E27FC236}">
                <a16:creationId xmlns:a16="http://schemas.microsoft.com/office/drawing/2014/main" id="{97E08D7D-D005-4A4A-9B3C-4525C97B6A0E}"/>
              </a:ext>
            </a:extLst>
          </p:cNvPr>
          <p:cNvSpPr>
            <a:spLocks noGrp="1"/>
          </p:cNvSpPr>
          <p:nvPr>
            <p:ph type="sldNum" sz="quarter" idx="12"/>
          </p:nvPr>
        </p:nvSpPr>
        <p:spPr/>
        <p:txBody>
          <a:bodyPr/>
          <a:lstStyle/>
          <a:p>
            <a:pPr>
              <a:defRPr/>
            </a:pPr>
            <a:fld id="{740F825C-949B-974C-AB99-C3CE0C97A40B}" type="slidenum">
              <a:rPr lang="en-GB" altLang="en-US" smtClean="0"/>
              <a:pPr>
                <a:defRPr/>
              </a:pPr>
              <a:t>111</a:t>
            </a:fld>
            <a:endParaRPr lang="en-GB" altLang="en-US"/>
          </a:p>
        </p:txBody>
      </p:sp>
    </p:spTree>
    <p:extLst>
      <p:ext uri="{BB962C8B-B14F-4D97-AF65-F5344CB8AC3E}">
        <p14:creationId xmlns:p14="http://schemas.microsoft.com/office/powerpoint/2010/main" val="10477066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7" name="Rectangle 6">
            <a:extLst>
              <a:ext uri="{FF2B5EF4-FFF2-40B4-BE49-F238E27FC236}">
                <a16:creationId xmlns:a16="http://schemas.microsoft.com/office/drawing/2014/main" id="{7B380950-01B9-7A4D-82AD-BFA99B78BA9B}"/>
              </a:ext>
            </a:extLst>
          </p:cNvPr>
          <p:cNvSpPr/>
          <p:nvPr/>
        </p:nvSpPr>
        <p:spPr>
          <a:xfrm>
            <a:off x="642868" y="1700808"/>
            <a:ext cx="1120820" cy="369332"/>
          </a:xfrm>
          <a:prstGeom prst="rect">
            <a:avLst/>
          </a:prstGeom>
        </p:spPr>
        <p:txBody>
          <a:bodyPr wrap="none">
            <a:spAutoFit/>
          </a:bodyPr>
          <a:lstStyle/>
          <a:p>
            <a:r>
              <a:rPr lang="en-US" b="1" dirty="0"/>
              <a:t>Z-Score-</a:t>
            </a:r>
            <a:endParaRPr lang="en-US" dirty="0"/>
          </a:p>
        </p:txBody>
      </p:sp>
      <p:sp>
        <p:nvSpPr>
          <p:cNvPr id="8" name="Rectangle 7">
            <a:extLst>
              <a:ext uri="{FF2B5EF4-FFF2-40B4-BE49-F238E27FC236}">
                <a16:creationId xmlns:a16="http://schemas.microsoft.com/office/drawing/2014/main" id="{65335161-A5AD-6843-9A99-6C002A58D927}"/>
              </a:ext>
            </a:extLst>
          </p:cNvPr>
          <p:cNvSpPr/>
          <p:nvPr/>
        </p:nvSpPr>
        <p:spPr>
          <a:xfrm>
            <a:off x="578714" y="2328095"/>
            <a:ext cx="7704855" cy="923330"/>
          </a:xfrm>
          <a:prstGeom prst="rect">
            <a:avLst/>
          </a:prstGeom>
        </p:spPr>
        <p:txBody>
          <a:bodyPr wrap="square">
            <a:spAutoFit/>
          </a:bodyPr>
          <a:lstStyle/>
          <a:p>
            <a:r>
              <a:rPr lang="en-US" dirty="0"/>
              <a:t>The </a:t>
            </a:r>
            <a:r>
              <a:rPr lang="en-US" b="1" dirty="0"/>
              <a:t>Z-score</a:t>
            </a:r>
            <a:r>
              <a:rPr lang="en-US" dirty="0"/>
              <a:t> is the signed number of standard deviations by which the value of an observation or data point is above the mean value of what is being observed or measured.</a:t>
            </a:r>
          </a:p>
        </p:txBody>
      </p:sp>
      <p:sp>
        <p:nvSpPr>
          <p:cNvPr id="9" name="Rectangle 8">
            <a:extLst>
              <a:ext uri="{FF2B5EF4-FFF2-40B4-BE49-F238E27FC236}">
                <a16:creationId xmlns:a16="http://schemas.microsoft.com/office/drawing/2014/main" id="{6AF5AC71-CBFB-6342-984E-263EC43A2B19}"/>
              </a:ext>
            </a:extLst>
          </p:cNvPr>
          <p:cNvSpPr/>
          <p:nvPr/>
        </p:nvSpPr>
        <p:spPr>
          <a:xfrm>
            <a:off x="899594" y="3303442"/>
            <a:ext cx="7704854" cy="1754326"/>
          </a:xfrm>
          <a:prstGeom prst="rect">
            <a:avLst/>
          </a:prstGeom>
        </p:spPr>
        <p:txBody>
          <a:bodyPr wrap="square">
            <a:spAutoFit/>
          </a:bodyPr>
          <a:lstStyle/>
          <a:p>
            <a:r>
              <a:rPr lang="en-US" dirty="0">
                <a:solidFill>
                  <a:schemeClr val="bg2"/>
                </a:solidFill>
              </a:rPr>
              <a:t>The intuition behind Z-score is to describe any data point by finding their relationship with the Standard Deviation and Mean of the group of data points. </a:t>
            </a:r>
          </a:p>
          <a:p>
            <a:endParaRPr lang="en-US" dirty="0"/>
          </a:p>
          <a:p>
            <a:r>
              <a:rPr lang="en-US" b="1" dirty="0"/>
              <a:t>Z-score is finding the distribution of data where mean is 0 and standard deviation is 1 i.e. normal distribution.</a:t>
            </a:r>
          </a:p>
        </p:txBody>
      </p:sp>
      <p:sp>
        <p:nvSpPr>
          <p:cNvPr id="4" name="Slide Number Placeholder 3">
            <a:extLst>
              <a:ext uri="{FF2B5EF4-FFF2-40B4-BE49-F238E27FC236}">
                <a16:creationId xmlns:a16="http://schemas.microsoft.com/office/drawing/2014/main" id="{F63BF8F1-67CF-CF46-85CB-A09116AAFA03}"/>
              </a:ext>
            </a:extLst>
          </p:cNvPr>
          <p:cNvSpPr>
            <a:spLocks noGrp="1"/>
          </p:cNvSpPr>
          <p:nvPr>
            <p:ph type="sldNum" sz="quarter" idx="12"/>
          </p:nvPr>
        </p:nvSpPr>
        <p:spPr/>
        <p:txBody>
          <a:bodyPr/>
          <a:lstStyle/>
          <a:p>
            <a:pPr>
              <a:defRPr/>
            </a:pPr>
            <a:fld id="{740F825C-949B-974C-AB99-C3CE0C97A40B}" type="slidenum">
              <a:rPr lang="en-GB" altLang="en-US" smtClean="0"/>
              <a:pPr>
                <a:defRPr/>
              </a:pPr>
              <a:t>112</a:t>
            </a:fld>
            <a:endParaRPr lang="en-GB" altLang="en-US"/>
          </a:p>
        </p:txBody>
      </p:sp>
    </p:spTree>
    <p:extLst>
      <p:ext uri="{BB962C8B-B14F-4D97-AF65-F5344CB8AC3E}">
        <p14:creationId xmlns:p14="http://schemas.microsoft.com/office/powerpoint/2010/main" val="39126953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44624"/>
            <a:ext cx="8229600" cy="1143000"/>
          </a:xfrm>
        </p:spPr>
        <p:txBody>
          <a:bodyPr/>
          <a:lstStyle/>
          <a:p>
            <a:r>
              <a:rPr lang="en-US" sz="4000" b="1" dirty="0">
                <a:solidFill>
                  <a:schemeClr val="accent2"/>
                </a:solidFill>
              </a:rPr>
              <a:t>Z-Score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412776"/>
            <a:ext cx="1120820" cy="369332"/>
          </a:xfrm>
          <a:prstGeom prst="rect">
            <a:avLst/>
          </a:prstGeom>
        </p:spPr>
        <p:txBody>
          <a:bodyPr wrap="none">
            <a:spAutoFit/>
          </a:bodyPr>
          <a:lstStyle/>
          <a:p>
            <a:r>
              <a:rPr lang="en-US" b="1" dirty="0"/>
              <a:t>Z-Score-</a:t>
            </a:r>
            <a:endParaRPr lang="en-US" dirty="0"/>
          </a:p>
        </p:txBody>
      </p:sp>
      <p:sp>
        <p:nvSpPr>
          <p:cNvPr id="4" name="Rectangle 3">
            <a:extLst>
              <a:ext uri="{FF2B5EF4-FFF2-40B4-BE49-F238E27FC236}">
                <a16:creationId xmlns:a16="http://schemas.microsoft.com/office/drawing/2014/main" id="{E1CC9E16-E389-6247-A3CB-E077F9C42906}"/>
              </a:ext>
            </a:extLst>
          </p:cNvPr>
          <p:cNvSpPr/>
          <p:nvPr/>
        </p:nvSpPr>
        <p:spPr>
          <a:xfrm>
            <a:off x="571778" y="6381328"/>
            <a:ext cx="7816645" cy="369332"/>
          </a:xfrm>
          <a:prstGeom prst="rect">
            <a:avLst/>
          </a:prstGeom>
        </p:spPr>
        <p:txBody>
          <a:bodyPr wrap="square">
            <a:spAutoFit/>
          </a:bodyPr>
          <a:lstStyle/>
          <a:p>
            <a:r>
              <a:rPr lang="en-US" dirty="0"/>
              <a:t>https://</a:t>
            </a:r>
            <a:r>
              <a:rPr lang="en-US" dirty="0" err="1"/>
              <a:t>www.statisticshowto.com</a:t>
            </a:r>
            <a:r>
              <a:rPr lang="en-US" dirty="0"/>
              <a:t>/probability-and-statistics/z-score/</a:t>
            </a:r>
          </a:p>
        </p:txBody>
      </p:sp>
      <p:sp>
        <p:nvSpPr>
          <p:cNvPr id="5" name="Rectangle 4">
            <a:extLst>
              <a:ext uri="{FF2B5EF4-FFF2-40B4-BE49-F238E27FC236}">
                <a16:creationId xmlns:a16="http://schemas.microsoft.com/office/drawing/2014/main" id="{595DE914-0FD4-B84D-A26D-B81612CB3290}"/>
              </a:ext>
            </a:extLst>
          </p:cNvPr>
          <p:cNvSpPr/>
          <p:nvPr/>
        </p:nvSpPr>
        <p:spPr>
          <a:xfrm>
            <a:off x="578714" y="2023680"/>
            <a:ext cx="8097741" cy="1477328"/>
          </a:xfrm>
          <a:prstGeom prst="rect">
            <a:avLst/>
          </a:prstGeom>
        </p:spPr>
        <p:txBody>
          <a:bodyPr wrap="square">
            <a:spAutoFit/>
          </a:bodyPr>
          <a:lstStyle/>
          <a:p>
            <a:r>
              <a:rPr lang="en-US" b="1" dirty="0"/>
              <a:t>Simply put, a z-score (also called a </a:t>
            </a:r>
            <a:r>
              <a:rPr lang="en-US" b="1" i="1" dirty="0"/>
              <a:t>standard score</a:t>
            </a:r>
            <a:r>
              <a:rPr lang="en-US" b="1" dirty="0"/>
              <a:t>) gives you an idea of how far from the </a:t>
            </a:r>
            <a:r>
              <a:rPr lang="en-US" b="1" dirty="0">
                <a:hlinkClick r:id="rId3"/>
              </a:rPr>
              <a:t>mean</a:t>
            </a:r>
            <a:r>
              <a:rPr lang="en-US" b="1" dirty="0"/>
              <a:t> a data point is.</a:t>
            </a:r>
            <a:r>
              <a:rPr lang="en-US" dirty="0"/>
              <a:t> </a:t>
            </a:r>
          </a:p>
          <a:p>
            <a:endParaRPr lang="en-US" dirty="0"/>
          </a:p>
          <a:p>
            <a:r>
              <a:rPr lang="en-US" dirty="0"/>
              <a:t>	But more technically it’s a measure of how many </a:t>
            </a:r>
            <a:r>
              <a:rPr lang="en-US" dirty="0">
                <a:hlinkClick r:id="rId4"/>
              </a:rPr>
              <a:t>standard deviations</a:t>
            </a:r>
            <a:r>
              <a:rPr lang="en-US" dirty="0"/>
              <a:t> 	below or above the </a:t>
            </a:r>
            <a:r>
              <a:rPr lang="en-US" dirty="0">
                <a:hlinkClick r:id="rId5"/>
              </a:rPr>
              <a:t>population mean </a:t>
            </a:r>
            <a:r>
              <a:rPr lang="en-US" dirty="0"/>
              <a:t>a </a:t>
            </a:r>
            <a:r>
              <a:rPr lang="en-US" dirty="0">
                <a:hlinkClick r:id="rId6"/>
              </a:rPr>
              <a:t>raw score</a:t>
            </a:r>
            <a:r>
              <a:rPr lang="en-US" dirty="0"/>
              <a:t> is. </a:t>
            </a:r>
          </a:p>
        </p:txBody>
      </p:sp>
      <p:sp>
        <p:nvSpPr>
          <p:cNvPr id="6" name="Rectangle 5">
            <a:extLst>
              <a:ext uri="{FF2B5EF4-FFF2-40B4-BE49-F238E27FC236}">
                <a16:creationId xmlns:a16="http://schemas.microsoft.com/office/drawing/2014/main" id="{32229CA5-2FFC-984B-8392-3A6E9111330A}"/>
              </a:ext>
            </a:extLst>
          </p:cNvPr>
          <p:cNvSpPr/>
          <p:nvPr/>
        </p:nvSpPr>
        <p:spPr>
          <a:xfrm>
            <a:off x="578714" y="3845947"/>
            <a:ext cx="8241758" cy="2308324"/>
          </a:xfrm>
          <a:prstGeom prst="rect">
            <a:avLst/>
          </a:prstGeom>
        </p:spPr>
        <p:txBody>
          <a:bodyPr wrap="square">
            <a:spAutoFit/>
          </a:bodyPr>
          <a:lstStyle/>
          <a:p>
            <a:r>
              <a:rPr lang="en-US" dirty="0"/>
              <a:t>A z-score can be placed on a </a:t>
            </a:r>
            <a:r>
              <a:rPr lang="en-US" b="1" dirty="0">
                <a:hlinkClick r:id="rId7"/>
              </a:rPr>
              <a:t>normal distribution</a:t>
            </a:r>
            <a:r>
              <a:rPr lang="en-US" dirty="0"/>
              <a:t> curve. </a:t>
            </a:r>
          </a:p>
          <a:p>
            <a:r>
              <a:rPr lang="en-US" dirty="0"/>
              <a:t>	Z-scores range from -3 standard deviations </a:t>
            </a:r>
          </a:p>
          <a:p>
            <a:r>
              <a:rPr lang="en-US" dirty="0"/>
              <a:t>	(which would fall to the far left of the normal distribution curve) up to</a:t>
            </a:r>
          </a:p>
          <a:p>
            <a:r>
              <a:rPr lang="en-US" dirty="0"/>
              <a:t>	+3 standard deviations (which would fall to the far right of the normal 	distribution curve). </a:t>
            </a:r>
          </a:p>
          <a:p>
            <a:endParaRPr lang="en-US" dirty="0"/>
          </a:p>
          <a:p>
            <a:r>
              <a:rPr lang="en-US" b="1" dirty="0"/>
              <a:t>In order to use a z-score, you need to know the </a:t>
            </a:r>
            <a:r>
              <a:rPr lang="en-US" b="1" dirty="0">
                <a:hlinkClick r:id="rId8"/>
              </a:rPr>
              <a:t>mean</a:t>
            </a:r>
            <a:r>
              <a:rPr lang="en-US" b="1" dirty="0"/>
              <a:t> </a:t>
            </a:r>
            <a:r>
              <a:rPr lang="el-GR" b="1" dirty="0"/>
              <a:t>μ </a:t>
            </a:r>
            <a:r>
              <a:rPr lang="en-US" b="1" dirty="0"/>
              <a:t>and also the population standard deviation </a:t>
            </a:r>
            <a:r>
              <a:rPr lang="el-GR" b="1" dirty="0"/>
              <a:t>σ. </a:t>
            </a:r>
            <a:endParaRPr lang="en-US" b="1" dirty="0"/>
          </a:p>
        </p:txBody>
      </p:sp>
      <p:sp>
        <p:nvSpPr>
          <p:cNvPr id="3" name="Slide Number Placeholder 2">
            <a:extLst>
              <a:ext uri="{FF2B5EF4-FFF2-40B4-BE49-F238E27FC236}">
                <a16:creationId xmlns:a16="http://schemas.microsoft.com/office/drawing/2014/main" id="{222E04DC-3A5B-1748-B213-3894405A8AE7}"/>
              </a:ext>
            </a:extLst>
          </p:cNvPr>
          <p:cNvSpPr>
            <a:spLocks noGrp="1"/>
          </p:cNvSpPr>
          <p:nvPr>
            <p:ph type="sldNum" sz="quarter" idx="12"/>
          </p:nvPr>
        </p:nvSpPr>
        <p:spPr/>
        <p:txBody>
          <a:bodyPr/>
          <a:lstStyle/>
          <a:p>
            <a:pPr>
              <a:defRPr/>
            </a:pPr>
            <a:fld id="{740F825C-949B-974C-AB99-C3CE0C97A40B}" type="slidenum">
              <a:rPr lang="en-GB" altLang="en-US" smtClean="0"/>
              <a:pPr>
                <a:defRPr/>
              </a:pPr>
              <a:t>113</a:t>
            </a:fld>
            <a:endParaRPr lang="en-GB" altLang="en-US"/>
          </a:p>
        </p:txBody>
      </p:sp>
    </p:spTree>
    <p:extLst>
      <p:ext uri="{BB962C8B-B14F-4D97-AF65-F5344CB8AC3E}">
        <p14:creationId xmlns:p14="http://schemas.microsoft.com/office/powerpoint/2010/main" val="1945222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44624"/>
            <a:ext cx="8229600" cy="1143000"/>
          </a:xfrm>
        </p:spPr>
        <p:txBody>
          <a:bodyPr/>
          <a:lstStyle/>
          <a:p>
            <a:r>
              <a:rPr lang="en-US" sz="4000" b="1" dirty="0">
                <a:solidFill>
                  <a:schemeClr val="accent2"/>
                </a:solidFill>
              </a:rPr>
              <a:t>Z-Score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412776"/>
            <a:ext cx="1120820" cy="369332"/>
          </a:xfrm>
          <a:prstGeom prst="rect">
            <a:avLst/>
          </a:prstGeom>
        </p:spPr>
        <p:txBody>
          <a:bodyPr wrap="none">
            <a:spAutoFit/>
          </a:bodyPr>
          <a:lstStyle/>
          <a:p>
            <a:r>
              <a:rPr lang="en-US" b="1" dirty="0"/>
              <a:t>Z-Score-</a:t>
            </a:r>
            <a:endParaRPr lang="en-US" dirty="0"/>
          </a:p>
        </p:txBody>
      </p:sp>
      <p:sp>
        <p:nvSpPr>
          <p:cNvPr id="4" name="Rectangle 3">
            <a:extLst>
              <a:ext uri="{FF2B5EF4-FFF2-40B4-BE49-F238E27FC236}">
                <a16:creationId xmlns:a16="http://schemas.microsoft.com/office/drawing/2014/main" id="{E1CC9E16-E389-6247-A3CB-E077F9C42906}"/>
              </a:ext>
            </a:extLst>
          </p:cNvPr>
          <p:cNvSpPr/>
          <p:nvPr/>
        </p:nvSpPr>
        <p:spPr>
          <a:xfrm>
            <a:off x="571778" y="6381328"/>
            <a:ext cx="7816645" cy="369332"/>
          </a:xfrm>
          <a:prstGeom prst="rect">
            <a:avLst/>
          </a:prstGeom>
        </p:spPr>
        <p:txBody>
          <a:bodyPr wrap="square">
            <a:spAutoFit/>
          </a:bodyPr>
          <a:lstStyle/>
          <a:p>
            <a:r>
              <a:rPr lang="en-US" dirty="0"/>
              <a:t>https://</a:t>
            </a:r>
            <a:r>
              <a:rPr lang="en-US" dirty="0" err="1"/>
              <a:t>www.statisticshowto.com</a:t>
            </a:r>
            <a:r>
              <a:rPr lang="en-US" dirty="0"/>
              <a:t>/probability-and-statistics/z-score/</a:t>
            </a:r>
          </a:p>
        </p:txBody>
      </p:sp>
      <p:sp>
        <p:nvSpPr>
          <p:cNvPr id="3" name="Rectangle 2">
            <a:extLst>
              <a:ext uri="{FF2B5EF4-FFF2-40B4-BE49-F238E27FC236}">
                <a16:creationId xmlns:a16="http://schemas.microsoft.com/office/drawing/2014/main" id="{E9650F5C-E030-764C-AA02-084F51EF9584}"/>
              </a:ext>
            </a:extLst>
          </p:cNvPr>
          <p:cNvSpPr/>
          <p:nvPr/>
        </p:nvSpPr>
        <p:spPr>
          <a:xfrm>
            <a:off x="571778" y="2150163"/>
            <a:ext cx="8392710" cy="3416320"/>
          </a:xfrm>
          <a:prstGeom prst="rect">
            <a:avLst/>
          </a:prstGeom>
        </p:spPr>
        <p:txBody>
          <a:bodyPr wrap="square">
            <a:spAutoFit/>
          </a:bodyPr>
          <a:lstStyle/>
          <a:p>
            <a:r>
              <a:rPr lang="en-US" dirty="0"/>
              <a:t>Z-scores are a way to </a:t>
            </a:r>
            <a:r>
              <a:rPr lang="en-US" b="1" dirty="0"/>
              <a:t>compare results</a:t>
            </a:r>
            <a:r>
              <a:rPr lang="en-US" dirty="0"/>
              <a:t> to a “normal” population. </a:t>
            </a:r>
          </a:p>
          <a:p>
            <a:endParaRPr lang="en-US" dirty="0"/>
          </a:p>
          <a:p>
            <a:r>
              <a:rPr lang="en-US" b="1" dirty="0"/>
              <a:t>Results from tests or surveys have thousands of possible results and units; those results can often seem meaningless.</a:t>
            </a:r>
          </a:p>
          <a:p>
            <a:endParaRPr lang="en-US" dirty="0"/>
          </a:p>
          <a:p>
            <a:r>
              <a:rPr lang="en-US" dirty="0"/>
              <a:t>For example, knowing that someone’s weight is 150 pounds might be good information, but if you want to compare it to the “</a:t>
            </a:r>
            <a:r>
              <a:rPr lang="en-US" dirty="0">
                <a:hlinkClick r:id="rId3"/>
              </a:rPr>
              <a:t>average</a:t>
            </a:r>
            <a:r>
              <a:rPr lang="en-US" dirty="0"/>
              <a:t>” person’s weight, looking at a vast table of data can be overwhelming (especially if some weights are recorded in kilograms). </a:t>
            </a:r>
          </a:p>
          <a:p>
            <a:endParaRPr lang="en-US" dirty="0"/>
          </a:p>
          <a:p>
            <a:r>
              <a:rPr lang="en-US" dirty="0"/>
              <a:t>A z-score can tell you </a:t>
            </a:r>
            <a:r>
              <a:rPr lang="en-US" b="1" dirty="0"/>
              <a:t>where </a:t>
            </a:r>
            <a:r>
              <a:rPr lang="en-US" dirty="0"/>
              <a:t>that person’s weight is </a:t>
            </a:r>
            <a:r>
              <a:rPr lang="en-US" b="1" dirty="0"/>
              <a:t>compared to the average population’s</a:t>
            </a:r>
            <a:r>
              <a:rPr lang="en-US" dirty="0"/>
              <a:t> mean weight.</a:t>
            </a:r>
          </a:p>
        </p:txBody>
      </p:sp>
      <p:sp>
        <p:nvSpPr>
          <p:cNvPr id="9" name="Rectangle 8">
            <a:extLst>
              <a:ext uri="{FF2B5EF4-FFF2-40B4-BE49-F238E27FC236}">
                <a16:creationId xmlns:a16="http://schemas.microsoft.com/office/drawing/2014/main" id="{1E049024-AA6A-9C4B-9B13-3C6CC913D55F}"/>
              </a:ext>
            </a:extLst>
          </p:cNvPr>
          <p:cNvSpPr/>
          <p:nvPr/>
        </p:nvSpPr>
        <p:spPr>
          <a:xfrm>
            <a:off x="3275856" y="5789239"/>
            <a:ext cx="1593706" cy="369332"/>
          </a:xfrm>
          <a:prstGeom prst="rect">
            <a:avLst/>
          </a:prstGeom>
        </p:spPr>
        <p:txBody>
          <a:bodyPr wrap="none">
            <a:spAutoFit/>
          </a:bodyPr>
          <a:lstStyle/>
          <a:p>
            <a:r>
              <a:rPr lang="en-US" b="1" dirty="0"/>
              <a:t>z = (x – </a:t>
            </a:r>
            <a:r>
              <a:rPr lang="el-GR" b="1" dirty="0"/>
              <a:t>μ) / σ</a:t>
            </a:r>
            <a:endParaRPr lang="en-US" dirty="0"/>
          </a:p>
        </p:txBody>
      </p:sp>
      <p:sp>
        <p:nvSpPr>
          <p:cNvPr id="5" name="Slide Number Placeholder 4">
            <a:extLst>
              <a:ext uri="{FF2B5EF4-FFF2-40B4-BE49-F238E27FC236}">
                <a16:creationId xmlns:a16="http://schemas.microsoft.com/office/drawing/2014/main" id="{06454F9B-755C-054D-A39E-2EB33FE3713E}"/>
              </a:ext>
            </a:extLst>
          </p:cNvPr>
          <p:cNvSpPr>
            <a:spLocks noGrp="1"/>
          </p:cNvSpPr>
          <p:nvPr>
            <p:ph type="sldNum" sz="quarter" idx="12"/>
          </p:nvPr>
        </p:nvSpPr>
        <p:spPr/>
        <p:txBody>
          <a:bodyPr/>
          <a:lstStyle/>
          <a:p>
            <a:pPr>
              <a:defRPr/>
            </a:pPr>
            <a:fld id="{740F825C-949B-974C-AB99-C3CE0C97A40B}" type="slidenum">
              <a:rPr lang="en-GB" altLang="en-US" smtClean="0"/>
              <a:pPr>
                <a:defRPr/>
              </a:pPr>
              <a:t>114</a:t>
            </a:fld>
            <a:endParaRPr lang="en-GB" altLang="en-US"/>
          </a:p>
        </p:txBody>
      </p:sp>
    </p:spTree>
    <p:extLst>
      <p:ext uri="{BB962C8B-B14F-4D97-AF65-F5344CB8AC3E}">
        <p14:creationId xmlns:p14="http://schemas.microsoft.com/office/powerpoint/2010/main" val="29132008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120820" cy="369332"/>
          </a:xfrm>
          <a:prstGeom prst="rect">
            <a:avLst/>
          </a:prstGeom>
        </p:spPr>
        <p:txBody>
          <a:bodyPr wrap="none">
            <a:spAutoFit/>
          </a:bodyPr>
          <a:lstStyle/>
          <a:p>
            <a:r>
              <a:rPr lang="en-US" b="1" dirty="0"/>
              <a:t>Z-Score-</a:t>
            </a:r>
            <a:endParaRPr lang="en-US" dirty="0"/>
          </a:p>
        </p:txBody>
      </p:sp>
      <p:sp>
        <p:nvSpPr>
          <p:cNvPr id="4" name="Rectangle 3">
            <a:extLst>
              <a:ext uri="{FF2B5EF4-FFF2-40B4-BE49-F238E27FC236}">
                <a16:creationId xmlns:a16="http://schemas.microsoft.com/office/drawing/2014/main" id="{F556C4A3-2093-F649-8FF9-E56E4165DE40}"/>
              </a:ext>
            </a:extLst>
          </p:cNvPr>
          <p:cNvSpPr/>
          <p:nvPr/>
        </p:nvSpPr>
        <p:spPr>
          <a:xfrm>
            <a:off x="562212" y="2414572"/>
            <a:ext cx="8258259" cy="3139321"/>
          </a:xfrm>
          <a:prstGeom prst="rect">
            <a:avLst/>
          </a:prstGeom>
        </p:spPr>
        <p:txBody>
          <a:bodyPr wrap="square">
            <a:spAutoFit/>
          </a:bodyPr>
          <a:lstStyle/>
          <a:p>
            <a:r>
              <a:rPr lang="en-US" dirty="0"/>
              <a:t>How does this help in identifying the outliers? </a:t>
            </a:r>
          </a:p>
          <a:p>
            <a:endParaRPr lang="en-US" dirty="0"/>
          </a:p>
          <a:p>
            <a:r>
              <a:rPr lang="en-US" dirty="0"/>
              <a:t>While calculating the Z-score we re-scale and center the data and look for data points which are too far from zero. </a:t>
            </a:r>
          </a:p>
          <a:p>
            <a:endParaRPr lang="en-US" b="1" dirty="0"/>
          </a:p>
          <a:p>
            <a:r>
              <a:rPr lang="en-US" b="1" dirty="0"/>
              <a:t>These data points which are way too far from zero will be treated as the outliers. </a:t>
            </a:r>
          </a:p>
          <a:p>
            <a:endParaRPr lang="en-US" dirty="0"/>
          </a:p>
          <a:p>
            <a:r>
              <a:rPr lang="en-US" dirty="0"/>
              <a:t>In most of the cases a threshold of 3 or -3 is used </a:t>
            </a:r>
            <a:r>
              <a:rPr lang="en-US" dirty="0" err="1"/>
              <a:t>i.e</a:t>
            </a:r>
            <a:r>
              <a:rPr lang="en-US" dirty="0"/>
              <a:t> </a:t>
            </a:r>
            <a:r>
              <a:rPr lang="en-US" b="1" dirty="0"/>
              <a:t>if the Z-score value is greater than or less than 3 or -3 respectively</a:t>
            </a:r>
            <a:r>
              <a:rPr lang="en-US" dirty="0"/>
              <a:t>, that data point will be identified as outliers.</a:t>
            </a:r>
          </a:p>
        </p:txBody>
      </p:sp>
      <p:sp>
        <p:nvSpPr>
          <p:cNvPr id="5" name="Slide Number Placeholder 4">
            <a:extLst>
              <a:ext uri="{FF2B5EF4-FFF2-40B4-BE49-F238E27FC236}">
                <a16:creationId xmlns:a16="http://schemas.microsoft.com/office/drawing/2014/main" id="{63F51150-96EC-CA4A-93E6-9607FD6E0249}"/>
              </a:ext>
            </a:extLst>
          </p:cNvPr>
          <p:cNvSpPr>
            <a:spLocks noGrp="1"/>
          </p:cNvSpPr>
          <p:nvPr>
            <p:ph type="sldNum" sz="quarter" idx="12"/>
          </p:nvPr>
        </p:nvSpPr>
        <p:spPr/>
        <p:txBody>
          <a:bodyPr/>
          <a:lstStyle/>
          <a:p>
            <a:pPr>
              <a:defRPr/>
            </a:pPr>
            <a:fld id="{740F825C-949B-974C-AB99-C3CE0C97A40B}" type="slidenum">
              <a:rPr lang="en-GB" altLang="en-US" smtClean="0"/>
              <a:pPr>
                <a:defRPr/>
              </a:pPr>
              <a:t>115</a:t>
            </a:fld>
            <a:endParaRPr lang="en-GB" altLang="en-US"/>
          </a:p>
        </p:txBody>
      </p:sp>
    </p:spTree>
    <p:extLst>
      <p:ext uri="{BB962C8B-B14F-4D97-AF65-F5344CB8AC3E}">
        <p14:creationId xmlns:p14="http://schemas.microsoft.com/office/powerpoint/2010/main" val="28928084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120820" cy="369332"/>
          </a:xfrm>
          <a:prstGeom prst="rect">
            <a:avLst/>
          </a:prstGeom>
        </p:spPr>
        <p:txBody>
          <a:bodyPr wrap="none">
            <a:spAutoFit/>
          </a:bodyPr>
          <a:lstStyle/>
          <a:p>
            <a:r>
              <a:rPr lang="en-US" b="1" dirty="0"/>
              <a:t>Z-Score-</a:t>
            </a:r>
            <a:endParaRPr lang="en-US" dirty="0"/>
          </a:p>
        </p:txBody>
      </p:sp>
      <p:pic>
        <p:nvPicPr>
          <p:cNvPr id="6" name="Picture 5" descr="Text&#10;&#10;Description automatically generated">
            <a:extLst>
              <a:ext uri="{FF2B5EF4-FFF2-40B4-BE49-F238E27FC236}">
                <a16:creationId xmlns:a16="http://schemas.microsoft.com/office/drawing/2014/main" id="{963DD8E2-57A1-B84A-A63F-7048EBC67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34" y="2274996"/>
            <a:ext cx="8623300" cy="1879600"/>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BFAB2502-18B2-0E47-BE3D-6863B7199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4472702"/>
            <a:ext cx="6022826" cy="1766351"/>
          </a:xfrm>
          <a:prstGeom prst="rect">
            <a:avLst/>
          </a:prstGeom>
        </p:spPr>
      </p:pic>
      <p:sp>
        <p:nvSpPr>
          <p:cNvPr id="4" name="Slide Number Placeholder 3">
            <a:extLst>
              <a:ext uri="{FF2B5EF4-FFF2-40B4-BE49-F238E27FC236}">
                <a16:creationId xmlns:a16="http://schemas.microsoft.com/office/drawing/2014/main" id="{56769D5D-8AB5-F243-9CFB-58AFFAF439EC}"/>
              </a:ext>
            </a:extLst>
          </p:cNvPr>
          <p:cNvSpPr>
            <a:spLocks noGrp="1"/>
          </p:cNvSpPr>
          <p:nvPr>
            <p:ph type="sldNum" sz="quarter" idx="12"/>
          </p:nvPr>
        </p:nvSpPr>
        <p:spPr/>
        <p:txBody>
          <a:bodyPr/>
          <a:lstStyle/>
          <a:p>
            <a:pPr>
              <a:defRPr/>
            </a:pPr>
            <a:fld id="{740F825C-949B-974C-AB99-C3CE0C97A40B}" type="slidenum">
              <a:rPr lang="en-GB" altLang="en-US" smtClean="0"/>
              <a:pPr>
                <a:defRPr/>
              </a:pPr>
              <a:t>116</a:t>
            </a:fld>
            <a:endParaRPr lang="en-GB" altLang="en-US"/>
          </a:p>
        </p:txBody>
      </p:sp>
    </p:spTree>
    <p:extLst>
      <p:ext uri="{BB962C8B-B14F-4D97-AF65-F5344CB8AC3E}">
        <p14:creationId xmlns:p14="http://schemas.microsoft.com/office/powerpoint/2010/main" val="14026798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120820" cy="369332"/>
          </a:xfrm>
          <a:prstGeom prst="rect">
            <a:avLst/>
          </a:prstGeom>
        </p:spPr>
        <p:txBody>
          <a:bodyPr wrap="none">
            <a:spAutoFit/>
          </a:bodyPr>
          <a:lstStyle/>
          <a:p>
            <a:r>
              <a:rPr lang="en-US" b="1" dirty="0"/>
              <a:t>Z-Score-</a:t>
            </a:r>
            <a:endParaRPr lang="en-US" dirty="0"/>
          </a:p>
        </p:txBody>
      </p:sp>
      <p:sp>
        <p:nvSpPr>
          <p:cNvPr id="4" name="Rectangle 3">
            <a:extLst>
              <a:ext uri="{FF2B5EF4-FFF2-40B4-BE49-F238E27FC236}">
                <a16:creationId xmlns:a16="http://schemas.microsoft.com/office/drawing/2014/main" id="{F40725C4-E3E2-FD46-8B44-C33F8BD656EE}"/>
              </a:ext>
            </a:extLst>
          </p:cNvPr>
          <p:cNvSpPr/>
          <p:nvPr/>
        </p:nvSpPr>
        <p:spPr>
          <a:xfrm>
            <a:off x="558744" y="2276872"/>
            <a:ext cx="7704855" cy="646331"/>
          </a:xfrm>
          <a:prstGeom prst="rect">
            <a:avLst/>
          </a:prstGeom>
        </p:spPr>
        <p:txBody>
          <a:bodyPr wrap="square">
            <a:spAutoFit/>
          </a:bodyPr>
          <a:lstStyle/>
          <a:p>
            <a:r>
              <a:rPr lang="en-US" dirty="0"/>
              <a:t>Looking the code and the output above, it is difficult to say which data point is an outlier. Let’s try and define a threshold to identify an outlier.</a:t>
            </a:r>
          </a:p>
        </p:txBody>
      </p:sp>
      <p:pic>
        <p:nvPicPr>
          <p:cNvPr id="10" name="Picture 9">
            <a:extLst>
              <a:ext uri="{FF2B5EF4-FFF2-40B4-BE49-F238E27FC236}">
                <a16:creationId xmlns:a16="http://schemas.microsoft.com/office/drawing/2014/main" id="{3598F73D-E989-C643-BFAE-4A958F764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56" y="3212976"/>
            <a:ext cx="6732364" cy="814557"/>
          </a:xfrm>
          <a:prstGeom prst="rect">
            <a:avLst/>
          </a:prstGeom>
        </p:spPr>
      </p:pic>
      <p:sp>
        <p:nvSpPr>
          <p:cNvPr id="5" name="Slide Number Placeholder 4">
            <a:extLst>
              <a:ext uri="{FF2B5EF4-FFF2-40B4-BE49-F238E27FC236}">
                <a16:creationId xmlns:a16="http://schemas.microsoft.com/office/drawing/2014/main" id="{97A15EBF-0101-6140-8119-32DADFF631BC}"/>
              </a:ext>
            </a:extLst>
          </p:cNvPr>
          <p:cNvSpPr>
            <a:spLocks noGrp="1"/>
          </p:cNvSpPr>
          <p:nvPr>
            <p:ph type="sldNum" sz="quarter" idx="12"/>
          </p:nvPr>
        </p:nvSpPr>
        <p:spPr/>
        <p:txBody>
          <a:bodyPr/>
          <a:lstStyle/>
          <a:p>
            <a:pPr>
              <a:defRPr/>
            </a:pPr>
            <a:fld id="{740F825C-949B-974C-AB99-C3CE0C97A40B}" type="slidenum">
              <a:rPr lang="en-GB" altLang="en-US" smtClean="0"/>
              <a:pPr>
                <a:defRPr/>
              </a:pPr>
              <a:t>117</a:t>
            </a:fld>
            <a:endParaRPr lang="en-GB" altLang="en-US"/>
          </a:p>
        </p:txBody>
      </p:sp>
    </p:spTree>
    <p:extLst>
      <p:ext uri="{BB962C8B-B14F-4D97-AF65-F5344CB8AC3E}">
        <p14:creationId xmlns:p14="http://schemas.microsoft.com/office/powerpoint/2010/main" val="36599641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120820" cy="369332"/>
          </a:xfrm>
          <a:prstGeom prst="rect">
            <a:avLst/>
          </a:prstGeom>
        </p:spPr>
        <p:txBody>
          <a:bodyPr wrap="none">
            <a:spAutoFit/>
          </a:bodyPr>
          <a:lstStyle/>
          <a:p>
            <a:r>
              <a:rPr lang="en-US" b="1" dirty="0"/>
              <a:t>Z-Score-</a:t>
            </a:r>
            <a:endParaRPr lang="en-US" dirty="0"/>
          </a:p>
        </p:txBody>
      </p:sp>
      <p:pic>
        <p:nvPicPr>
          <p:cNvPr id="6" name="Picture 5" descr="A picture containing table&#10;&#10;Description automatically generated">
            <a:extLst>
              <a:ext uri="{FF2B5EF4-FFF2-40B4-BE49-F238E27FC236}">
                <a16:creationId xmlns:a16="http://schemas.microsoft.com/office/drawing/2014/main" id="{05501136-8279-CD40-908F-7E00E32F0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0" y="2164951"/>
            <a:ext cx="7951479" cy="3119339"/>
          </a:xfrm>
          <a:prstGeom prst="rect">
            <a:avLst/>
          </a:prstGeom>
        </p:spPr>
      </p:pic>
      <p:sp>
        <p:nvSpPr>
          <p:cNvPr id="8" name="Rectangle 7">
            <a:extLst>
              <a:ext uri="{FF2B5EF4-FFF2-40B4-BE49-F238E27FC236}">
                <a16:creationId xmlns:a16="http://schemas.microsoft.com/office/drawing/2014/main" id="{96294026-F0F3-FE45-8233-E41D107BCC78}"/>
              </a:ext>
            </a:extLst>
          </p:cNvPr>
          <p:cNvSpPr/>
          <p:nvPr/>
        </p:nvSpPr>
        <p:spPr>
          <a:xfrm>
            <a:off x="596260" y="5385990"/>
            <a:ext cx="7720156" cy="923330"/>
          </a:xfrm>
          <a:prstGeom prst="rect">
            <a:avLst/>
          </a:prstGeom>
        </p:spPr>
        <p:txBody>
          <a:bodyPr wrap="square">
            <a:spAutoFit/>
          </a:bodyPr>
          <a:lstStyle/>
          <a:p>
            <a:r>
              <a:rPr lang="en-US" b="1" dirty="0"/>
              <a:t>The first array contains the list of row numbers and second array respective column numbers, which mean z[55][1] have a Z-score higher than 3.</a:t>
            </a:r>
          </a:p>
        </p:txBody>
      </p:sp>
      <p:sp>
        <p:nvSpPr>
          <p:cNvPr id="3" name="Slide Number Placeholder 2">
            <a:extLst>
              <a:ext uri="{FF2B5EF4-FFF2-40B4-BE49-F238E27FC236}">
                <a16:creationId xmlns:a16="http://schemas.microsoft.com/office/drawing/2014/main" id="{A0CCE136-7A88-2748-A03A-F7D15AAEF733}"/>
              </a:ext>
            </a:extLst>
          </p:cNvPr>
          <p:cNvSpPr>
            <a:spLocks noGrp="1"/>
          </p:cNvSpPr>
          <p:nvPr>
            <p:ph type="sldNum" sz="quarter" idx="12"/>
          </p:nvPr>
        </p:nvSpPr>
        <p:spPr/>
        <p:txBody>
          <a:bodyPr/>
          <a:lstStyle/>
          <a:p>
            <a:pPr>
              <a:defRPr/>
            </a:pPr>
            <a:fld id="{740F825C-949B-974C-AB99-C3CE0C97A40B}" type="slidenum">
              <a:rPr lang="en-GB" altLang="en-US" smtClean="0"/>
              <a:pPr>
                <a:defRPr/>
              </a:pPr>
              <a:t>118</a:t>
            </a:fld>
            <a:endParaRPr lang="en-GB" altLang="en-US"/>
          </a:p>
        </p:txBody>
      </p:sp>
    </p:spTree>
    <p:extLst>
      <p:ext uri="{BB962C8B-B14F-4D97-AF65-F5344CB8AC3E}">
        <p14:creationId xmlns:p14="http://schemas.microsoft.com/office/powerpoint/2010/main" val="39801249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B9C366E-2270-3249-8F39-5537BB499B3A}"/>
              </a:ext>
            </a:extLst>
          </p:cNvPr>
          <p:cNvSpPr/>
          <p:nvPr/>
        </p:nvSpPr>
        <p:spPr>
          <a:xfrm>
            <a:off x="899592" y="6239053"/>
            <a:ext cx="7704856" cy="646331"/>
          </a:xfrm>
          <a:prstGeom prst="rect">
            <a:avLst/>
          </a:prstGeom>
        </p:spPr>
        <p:txBody>
          <a:bodyPr wrap="square">
            <a:spAutoFit/>
          </a:bodyPr>
          <a:lstStyle/>
          <a:p>
            <a:r>
              <a:rPr lang="en-US" dirty="0"/>
              <a:t>https://</a:t>
            </a:r>
            <a:r>
              <a:rPr lang="en-US" dirty="0" err="1"/>
              <a:t>towardsdatascience.com</a:t>
            </a:r>
            <a:r>
              <a:rPr lang="en-US" dirty="0"/>
              <a:t>/ways-to-detect-and-remove-the-outliers-404d16608dba</a:t>
            </a:r>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120820" cy="369332"/>
          </a:xfrm>
          <a:prstGeom prst="rect">
            <a:avLst/>
          </a:prstGeom>
        </p:spPr>
        <p:txBody>
          <a:bodyPr wrap="none">
            <a:spAutoFit/>
          </a:bodyPr>
          <a:lstStyle/>
          <a:p>
            <a:r>
              <a:rPr lang="en-US" b="1" dirty="0"/>
              <a:t>Z-Score-</a:t>
            </a:r>
            <a:endParaRPr lang="en-US" dirty="0"/>
          </a:p>
        </p:txBody>
      </p:sp>
      <p:pic>
        <p:nvPicPr>
          <p:cNvPr id="5" name="Picture 4">
            <a:extLst>
              <a:ext uri="{FF2B5EF4-FFF2-40B4-BE49-F238E27FC236}">
                <a16:creationId xmlns:a16="http://schemas.microsoft.com/office/drawing/2014/main" id="{97A00235-8A1B-884F-845F-29A56D4F9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2813050"/>
            <a:ext cx="8636000" cy="1231900"/>
          </a:xfrm>
          <a:prstGeom prst="rect">
            <a:avLst/>
          </a:prstGeom>
        </p:spPr>
      </p:pic>
      <p:sp>
        <p:nvSpPr>
          <p:cNvPr id="8" name="Rectangle 7">
            <a:extLst>
              <a:ext uri="{FF2B5EF4-FFF2-40B4-BE49-F238E27FC236}">
                <a16:creationId xmlns:a16="http://schemas.microsoft.com/office/drawing/2014/main" id="{A85B1393-27BD-B941-B619-D834C494FCF6}"/>
              </a:ext>
            </a:extLst>
          </p:cNvPr>
          <p:cNvSpPr/>
          <p:nvPr/>
        </p:nvSpPr>
        <p:spPr>
          <a:xfrm>
            <a:off x="1139124" y="4834026"/>
            <a:ext cx="6673235" cy="369332"/>
          </a:xfrm>
          <a:prstGeom prst="rect">
            <a:avLst/>
          </a:prstGeom>
        </p:spPr>
        <p:txBody>
          <a:bodyPr wrap="square">
            <a:spAutoFit/>
          </a:bodyPr>
          <a:lstStyle/>
          <a:p>
            <a:r>
              <a:rPr lang="en-US" dirty="0"/>
              <a:t>So, that data point is an outlier.</a:t>
            </a:r>
          </a:p>
        </p:txBody>
      </p:sp>
      <p:sp>
        <p:nvSpPr>
          <p:cNvPr id="4" name="Slide Number Placeholder 3">
            <a:extLst>
              <a:ext uri="{FF2B5EF4-FFF2-40B4-BE49-F238E27FC236}">
                <a16:creationId xmlns:a16="http://schemas.microsoft.com/office/drawing/2014/main" id="{53FCEC5D-777A-1C4B-B5E8-C3BC7E8A30CC}"/>
              </a:ext>
            </a:extLst>
          </p:cNvPr>
          <p:cNvSpPr>
            <a:spLocks noGrp="1"/>
          </p:cNvSpPr>
          <p:nvPr>
            <p:ph type="sldNum" sz="quarter" idx="12"/>
          </p:nvPr>
        </p:nvSpPr>
        <p:spPr/>
        <p:txBody>
          <a:bodyPr/>
          <a:lstStyle/>
          <a:p>
            <a:pPr>
              <a:defRPr/>
            </a:pPr>
            <a:fld id="{740F825C-949B-974C-AB99-C3CE0C97A40B}" type="slidenum">
              <a:rPr lang="en-GB" altLang="en-US" smtClean="0"/>
              <a:pPr>
                <a:defRPr/>
              </a:pPr>
              <a:t>119</a:t>
            </a:fld>
            <a:endParaRPr lang="en-GB" altLang="en-US"/>
          </a:p>
        </p:txBody>
      </p:sp>
    </p:spTree>
    <p:extLst>
      <p:ext uri="{BB962C8B-B14F-4D97-AF65-F5344CB8AC3E}">
        <p14:creationId xmlns:p14="http://schemas.microsoft.com/office/powerpoint/2010/main" val="112020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467544" y="1377641"/>
            <a:ext cx="74888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FF8956F5-B8D4-8C4B-9BA9-68A628F1ADEF}"/>
              </a:ext>
            </a:extLst>
          </p:cNvPr>
          <p:cNvSpPr/>
          <p:nvPr/>
        </p:nvSpPr>
        <p:spPr>
          <a:xfrm>
            <a:off x="755576" y="1370798"/>
            <a:ext cx="7344816" cy="3139321"/>
          </a:xfrm>
          <a:prstGeom prst="rect">
            <a:avLst/>
          </a:prstGeom>
        </p:spPr>
        <p:txBody>
          <a:bodyPr wrap="square">
            <a:spAutoFit/>
          </a:bodyPr>
          <a:lstStyle/>
          <a:p>
            <a:r>
              <a:rPr lang="en-US" b="1" dirty="0"/>
              <a:t>Analogy:</a:t>
            </a:r>
          </a:p>
          <a:p>
            <a:endParaRPr lang="en-US" dirty="0"/>
          </a:p>
          <a:p>
            <a:r>
              <a:rPr lang="en-US" dirty="0"/>
              <a:t>You can think of different encodings as different ways of recording music. </a:t>
            </a:r>
          </a:p>
          <a:p>
            <a:endParaRPr lang="en-US" dirty="0"/>
          </a:p>
          <a:p>
            <a:r>
              <a:rPr lang="en-US" dirty="0"/>
              <a:t>You can record the same music on a CD, cassette tape or 8-track. </a:t>
            </a:r>
          </a:p>
          <a:p>
            <a:r>
              <a:rPr lang="en-US" dirty="0"/>
              <a:t>While the music may sound more-or-less the same, you need to use the right equipment to play the music from each recording format. </a:t>
            </a:r>
          </a:p>
          <a:p>
            <a:endParaRPr lang="en-US" dirty="0"/>
          </a:p>
          <a:p>
            <a:r>
              <a:rPr lang="en-US" dirty="0"/>
              <a:t>The correct decoder is like a cassette player or a CD player. If you try to play a cassette in a CD player, it just won't work.</a:t>
            </a:r>
          </a:p>
        </p:txBody>
      </p:sp>
      <p:sp>
        <p:nvSpPr>
          <p:cNvPr id="4" name="Slide Number Placeholder 3">
            <a:extLst>
              <a:ext uri="{FF2B5EF4-FFF2-40B4-BE49-F238E27FC236}">
                <a16:creationId xmlns:a16="http://schemas.microsoft.com/office/drawing/2014/main" id="{73D2930A-51B7-E04C-8FFB-8EDDF3900E75}"/>
              </a:ext>
            </a:extLst>
          </p:cNvPr>
          <p:cNvSpPr>
            <a:spLocks noGrp="1"/>
          </p:cNvSpPr>
          <p:nvPr>
            <p:ph type="sldNum" sz="quarter" idx="12"/>
          </p:nvPr>
        </p:nvSpPr>
        <p:spPr/>
        <p:txBody>
          <a:bodyPr/>
          <a:lstStyle/>
          <a:p>
            <a:pPr>
              <a:defRPr/>
            </a:pPr>
            <a:fld id="{740F825C-949B-974C-AB99-C3CE0C97A40B}" type="slidenum">
              <a:rPr lang="en-GB" altLang="en-US" smtClean="0"/>
              <a:pPr>
                <a:defRPr/>
              </a:pPr>
              <a:t>12</a:t>
            </a:fld>
            <a:endParaRPr lang="en-GB" altLang="en-US"/>
          </a:p>
        </p:txBody>
      </p:sp>
    </p:spTree>
    <p:extLst>
      <p:ext uri="{BB962C8B-B14F-4D97-AF65-F5344CB8AC3E}">
        <p14:creationId xmlns:p14="http://schemas.microsoft.com/office/powerpoint/2010/main" val="5248111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415772" cy="369332"/>
          </a:xfrm>
          <a:prstGeom prst="rect">
            <a:avLst/>
          </a:prstGeom>
        </p:spPr>
        <p:txBody>
          <a:bodyPr wrap="none">
            <a:spAutoFit/>
          </a:bodyPr>
          <a:lstStyle/>
          <a:p>
            <a:r>
              <a:rPr lang="en-US" b="1" dirty="0"/>
              <a:t>IQR score -</a:t>
            </a:r>
            <a:endParaRPr lang="en-US" dirty="0"/>
          </a:p>
        </p:txBody>
      </p:sp>
      <p:sp>
        <p:nvSpPr>
          <p:cNvPr id="4" name="Rectangle 3">
            <a:extLst>
              <a:ext uri="{FF2B5EF4-FFF2-40B4-BE49-F238E27FC236}">
                <a16:creationId xmlns:a16="http://schemas.microsoft.com/office/drawing/2014/main" id="{F96166C7-37B1-3F42-9724-A02B8BB3E6B8}"/>
              </a:ext>
            </a:extLst>
          </p:cNvPr>
          <p:cNvSpPr/>
          <p:nvPr/>
        </p:nvSpPr>
        <p:spPr>
          <a:xfrm>
            <a:off x="590872" y="2420888"/>
            <a:ext cx="8229600" cy="923330"/>
          </a:xfrm>
          <a:prstGeom prst="rect">
            <a:avLst/>
          </a:prstGeom>
        </p:spPr>
        <p:txBody>
          <a:bodyPr wrap="square">
            <a:spAutoFit/>
          </a:bodyPr>
          <a:lstStyle/>
          <a:p>
            <a:r>
              <a:rPr lang="en-US" dirty="0"/>
              <a:t>Box plot use the IQR method to display data and outliers(shape of the data) but in order to be get a list of identified outlier, we will need to use the mathematical formula and retrieve the outlier data.</a:t>
            </a:r>
          </a:p>
        </p:txBody>
      </p:sp>
      <p:sp>
        <p:nvSpPr>
          <p:cNvPr id="6" name="Rectangle 5">
            <a:extLst>
              <a:ext uri="{FF2B5EF4-FFF2-40B4-BE49-F238E27FC236}">
                <a16:creationId xmlns:a16="http://schemas.microsoft.com/office/drawing/2014/main" id="{97F3F078-EAF7-DF48-BC90-A155A5CFDECD}"/>
              </a:ext>
            </a:extLst>
          </p:cNvPr>
          <p:cNvSpPr/>
          <p:nvPr/>
        </p:nvSpPr>
        <p:spPr>
          <a:xfrm>
            <a:off x="585630" y="3668831"/>
            <a:ext cx="8306849" cy="1200329"/>
          </a:xfrm>
          <a:prstGeom prst="rect">
            <a:avLst/>
          </a:prstGeom>
        </p:spPr>
        <p:txBody>
          <a:bodyPr wrap="square">
            <a:spAutoFit/>
          </a:bodyPr>
          <a:lstStyle/>
          <a:p>
            <a:r>
              <a:rPr lang="en-US" dirty="0"/>
              <a:t>The </a:t>
            </a:r>
            <a:r>
              <a:rPr lang="en-US" b="1" dirty="0"/>
              <a:t>interquartile range</a:t>
            </a:r>
            <a:r>
              <a:rPr lang="en-US" dirty="0"/>
              <a:t> (</a:t>
            </a:r>
            <a:r>
              <a:rPr lang="en-US" b="1" dirty="0"/>
              <a:t>IQR</a:t>
            </a:r>
            <a:r>
              <a:rPr lang="en-US" dirty="0"/>
              <a:t>), also called the </a:t>
            </a:r>
            <a:r>
              <a:rPr lang="en-US" b="1" dirty="0" err="1"/>
              <a:t>midspread</a:t>
            </a:r>
            <a:r>
              <a:rPr lang="en-US" dirty="0"/>
              <a:t> or </a:t>
            </a:r>
            <a:r>
              <a:rPr lang="en-US" b="1" dirty="0"/>
              <a:t>middle 50%</a:t>
            </a:r>
            <a:r>
              <a:rPr lang="en-US" dirty="0"/>
              <a:t>, or technically </a:t>
            </a:r>
            <a:r>
              <a:rPr lang="en-US" b="1" dirty="0"/>
              <a:t>H-spread</a:t>
            </a:r>
            <a:r>
              <a:rPr lang="en-US" dirty="0"/>
              <a:t>, is a measure of statistical dispersion, being equal to the difference between 75th and 25th percentiles, or between upper and lower quartiles, IQR = </a:t>
            </a:r>
            <a:r>
              <a:rPr lang="en-US" i="1" dirty="0"/>
              <a:t>Q</a:t>
            </a:r>
            <a:r>
              <a:rPr lang="en-US" dirty="0"/>
              <a:t>3 − </a:t>
            </a:r>
            <a:r>
              <a:rPr lang="en-US" i="1" dirty="0"/>
              <a:t>Q</a:t>
            </a:r>
            <a:r>
              <a:rPr lang="en-US" dirty="0"/>
              <a:t>1.</a:t>
            </a:r>
          </a:p>
        </p:txBody>
      </p:sp>
      <p:sp>
        <p:nvSpPr>
          <p:cNvPr id="3" name="Slide Number Placeholder 2">
            <a:extLst>
              <a:ext uri="{FF2B5EF4-FFF2-40B4-BE49-F238E27FC236}">
                <a16:creationId xmlns:a16="http://schemas.microsoft.com/office/drawing/2014/main" id="{92DA098B-EB38-294C-9013-E833728B5F24}"/>
              </a:ext>
            </a:extLst>
          </p:cNvPr>
          <p:cNvSpPr>
            <a:spLocks noGrp="1"/>
          </p:cNvSpPr>
          <p:nvPr>
            <p:ph type="sldNum" sz="quarter" idx="12"/>
          </p:nvPr>
        </p:nvSpPr>
        <p:spPr/>
        <p:txBody>
          <a:bodyPr/>
          <a:lstStyle/>
          <a:p>
            <a:pPr>
              <a:defRPr/>
            </a:pPr>
            <a:fld id="{740F825C-949B-974C-AB99-C3CE0C97A40B}" type="slidenum">
              <a:rPr lang="en-GB" altLang="en-US" smtClean="0"/>
              <a:pPr>
                <a:defRPr/>
              </a:pPr>
              <a:t>120</a:t>
            </a:fld>
            <a:endParaRPr lang="en-GB" altLang="en-US"/>
          </a:p>
        </p:txBody>
      </p:sp>
    </p:spTree>
    <p:extLst>
      <p:ext uri="{BB962C8B-B14F-4D97-AF65-F5344CB8AC3E}">
        <p14:creationId xmlns:p14="http://schemas.microsoft.com/office/powerpoint/2010/main" val="17140881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415772" cy="369332"/>
          </a:xfrm>
          <a:prstGeom prst="rect">
            <a:avLst/>
          </a:prstGeom>
        </p:spPr>
        <p:txBody>
          <a:bodyPr wrap="none">
            <a:spAutoFit/>
          </a:bodyPr>
          <a:lstStyle/>
          <a:p>
            <a:r>
              <a:rPr lang="en-US" b="1" dirty="0"/>
              <a:t>IQR score -</a:t>
            </a:r>
            <a:endParaRPr lang="en-US" dirty="0"/>
          </a:p>
        </p:txBody>
      </p:sp>
      <p:sp>
        <p:nvSpPr>
          <p:cNvPr id="3" name="Rectangle 2">
            <a:extLst>
              <a:ext uri="{FF2B5EF4-FFF2-40B4-BE49-F238E27FC236}">
                <a16:creationId xmlns:a16="http://schemas.microsoft.com/office/drawing/2014/main" id="{18B23FEC-03CD-CD49-8B79-75B34E14F5D1}"/>
              </a:ext>
            </a:extLst>
          </p:cNvPr>
          <p:cNvSpPr/>
          <p:nvPr/>
        </p:nvSpPr>
        <p:spPr>
          <a:xfrm>
            <a:off x="683568" y="2544062"/>
            <a:ext cx="8136904" cy="1754326"/>
          </a:xfrm>
          <a:prstGeom prst="rect">
            <a:avLst/>
          </a:prstGeom>
        </p:spPr>
        <p:txBody>
          <a:bodyPr wrap="square">
            <a:spAutoFit/>
          </a:bodyPr>
          <a:lstStyle/>
          <a:p>
            <a:pPr marL="285750" indent="-285750">
              <a:buFont typeface="Arial" panose="020B0604020202020204" pitchFamily="34" charset="0"/>
              <a:buChar char="•"/>
            </a:pPr>
            <a:r>
              <a:rPr lang="en-US" dirty="0"/>
              <a:t>In other words, the IQR is the first quartile subtracted from the third quartile; these quartiles can be clearly seen on a box plot on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measure of the dispersion similar to standard deviation or variance, but is much more robust against outliers.</a:t>
            </a:r>
          </a:p>
        </p:txBody>
      </p:sp>
      <p:sp>
        <p:nvSpPr>
          <p:cNvPr id="4" name="Slide Number Placeholder 3">
            <a:extLst>
              <a:ext uri="{FF2B5EF4-FFF2-40B4-BE49-F238E27FC236}">
                <a16:creationId xmlns:a16="http://schemas.microsoft.com/office/drawing/2014/main" id="{E278CB59-FC18-FF4A-BFC0-4F4E6C6A80CA}"/>
              </a:ext>
            </a:extLst>
          </p:cNvPr>
          <p:cNvSpPr>
            <a:spLocks noGrp="1"/>
          </p:cNvSpPr>
          <p:nvPr>
            <p:ph type="sldNum" sz="quarter" idx="12"/>
          </p:nvPr>
        </p:nvSpPr>
        <p:spPr/>
        <p:txBody>
          <a:bodyPr/>
          <a:lstStyle/>
          <a:p>
            <a:pPr>
              <a:defRPr/>
            </a:pPr>
            <a:fld id="{740F825C-949B-974C-AB99-C3CE0C97A40B}" type="slidenum">
              <a:rPr lang="en-GB" altLang="en-US" smtClean="0"/>
              <a:pPr>
                <a:defRPr/>
              </a:pPr>
              <a:t>121</a:t>
            </a:fld>
            <a:endParaRPr lang="en-GB" altLang="en-US"/>
          </a:p>
        </p:txBody>
      </p:sp>
    </p:spTree>
    <p:extLst>
      <p:ext uri="{BB962C8B-B14F-4D97-AF65-F5344CB8AC3E}">
        <p14:creationId xmlns:p14="http://schemas.microsoft.com/office/powerpoint/2010/main" val="2100456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415772" cy="369332"/>
          </a:xfrm>
          <a:prstGeom prst="rect">
            <a:avLst/>
          </a:prstGeom>
        </p:spPr>
        <p:txBody>
          <a:bodyPr wrap="none">
            <a:spAutoFit/>
          </a:bodyPr>
          <a:lstStyle/>
          <a:p>
            <a:r>
              <a:rPr lang="en-US" b="1" dirty="0"/>
              <a:t>IQR score -</a:t>
            </a:r>
            <a:endParaRPr lang="en-US" dirty="0"/>
          </a:p>
        </p:txBody>
      </p:sp>
      <p:sp>
        <p:nvSpPr>
          <p:cNvPr id="4" name="Rectangle 3">
            <a:extLst>
              <a:ext uri="{FF2B5EF4-FFF2-40B4-BE49-F238E27FC236}">
                <a16:creationId xmlns:a16="http://schemas.microsoft.com/office/drawing/2014/main" id="{68A35DF1-CA91-F447-B011-057C54CC5334}"/>
              </a:ext>
            </a:extLst>
          </p:cNvPr>
          <p:cNvSpPr/>
          <p:nvPr/>
        </p:nvSpPr>
        <p:spPr>
          <a:xfrm>
            <a:off x="582162" y="2708920"/>
            <a:ext cx="7734253" cy="2554545"/>
          </a:xfrm>
          <a:prstGeom prst="rect">
            <a:avLst/>
          </a:prstGeom>
        </p:spPr>
        <p:txBody>
          <a:bodyPr wrap="square">
            <a:spAutoFit/>
          </a:bodyPr>
          <a:lstStyle/>
          <a:p>
            <a:r>
              <a:rPr lang="en-US" sz="2000" dirty="0"/>
              <a:t>IQR is somewhat similar to Z-score in terms of finding the distribution of data and then keeping some threshold to identify the outlier.</a:t>
            </a:r>
          </a:p>
          <a:p>
            <a:endParaRPr lang="en-US" sz="2000" dirty="0"/>
          </a:p>
          <a:p>
            <a:endParaRPr lang="en-US" sz="2000" dirty="0"/>
          </a:p>
          <a:p>
            <a:r>
              <a:rPr lang="en-US" sz="2000" dirty="0"/>
              <a:t>Let’s find out we can box plot uses IQR and how we can use it to find the list of outliers as we did using Z-score calculation. First we will calculate IQR</a:t>
            </a:r>
          </a:p>
        </p:txBody>
      </p:sp>
      <p:sp>
        <p:nvSpPr>
          <p:cNvPr id="3" name="Slide Number Placeholder 2">
            <a:extLst>
              <a:ext uri="{FF2B5EF4-FFF2-40B4-BE49-F238E27FC236}">
                <a16:creationId xmlns:a16="http://schemas.microsoft.com/office/drawing/2014/main" id="{F9254230-E6D3-3B42-ABE9-99CCBAC03798}"/>
              </a:ext>
            </a:extLst>
          </p:cNvPr>
          <p:cNvSpPr>
            <a:spLocks noGrp="1"/>
          </p:cNvSpPr>
          <p:nvPr>
            <p:ph type="sldNum" sz="quarter" idx="12"/>
          </p:nvPr>
        </p:nvSpPr>
        <p:spPr/>
        <p:txBody>
          <a:bodyPr/>
          <a:lstStyle/>
          <a:p>
            <a:pPr>
              <a:defRPr/>
            </a:pPr>
            <a:fld id="{740F825C-949B-974C-AB99-C3CE0C97A40B}" type="slidenum">
              <a:rPr lang="en-GB" altLang="en-US" smtClean="0"/>
              <a:pPr>
                <a:defRPr/>
              </a:pPr>
              <a:t>122</a:t>
            </a:fld>
            <a:endParaRPr lang="en-GB" altLang="en-US"/>
          </a:p>
        </p:txBody>
      </p:sp>
    </p:spTree>
    <p:extLst>
      <p:ext uri="{BB962C8B-B14F-4D97-AF65-F5344CB8AC3E}">
        <p14:creationId xmlns:p14="http://schemas.microsoft.com/office/powerpoint/2010/main" val="1171646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415772" cy="369332"/>
          </a:xfrm>
          <a:prstGeom prst="rect">
            <a:avLst/>
          </a:prstGeom>
        </p:spPr>
        <p:txBody>
          <a:bodyPr wrap="none">
            <a:spAutoFit/>
          </a:bodyPr>
          <a:lstStyle/>
          <a:p>
            <a:r>
              <a:rPr lang="en-US" b="1" dirty="0"/>
              <a:t>IQR score -</a:t>
            </a:r>
            <a:endParaRPr lang="en-US" dirty="0"/>
          </a:p>
        </p:txBody>
      </p:sp>
      <p:pic>
        <p:nvPicPr>
          <p:cNvPr id="5" name="Picture 4" descr="Text&#10;&#10;Description automatically generated">
            <a:extLst>
              <a:ext uri="{FF2B5EF4-FFF2-40B4-BE49-F238E27FC236}">
                <a16:creationId xmlns:a16="http://schemas.microsoft.com/office/drawing/2014/main" id="{552E9FE3-DFD7-F34D-8E91-9BC643F9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79" y="2541909"/>
            <a:ext cx="7719268" cy="1356989"/>
          </a:xfrm>
          <a:prstGeom prst="rect">
            <a:avLst/>
          </a:prstGeom>
        </p:spPr>
      </p:pic>
      <p:pic>
        <p:nvPicPr>
          <p:cNvPr id="8" name="Picture 7" descr="Table&#10;&#10;Description automatically generated">
            <a:extLst>
              <a:ext uri="{FF2B5EF4-FFF2-40B4-BE49-F238E27FC236}">
                <a16:creationId xmlns:a16="http://schemas.microsoft.com/office/drawing/2014/main" id="{C09BD0E7-0947-AE41-AE17-F98A3DEAF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783" y="2571844"/>
            <a:ext cx="2575264" cy="3925292"/>
          </a:xfrm>
          <a:prstGeom prst="rect">
            <a:avLst/>
          </a:prstGeom>
        </p:spPr>
      </p:pic>
      <p:sp>
        <p:nvSpPr>
          <p:cNvPr id="3" name="Slide Number Placeholder 2">
            <a:extLst>
              <a:ext uri="{FF2B5EF4-FFF2-40B4-BE49-F238E27FC236}">
                <a16:creationId xmlns:a16="http://schemas.microsoft.com/office/drawing/2014/main" id="{CD19907B-1D46-2A4B-B8E0-EC00C029D7FC}"/>
              </a:ext>
            </a:extLst>
          </p:cNvPr>
          <p:cNvSpPr>
            <a:spLocks noGrp="1"/>
          </p:cNvSpPr>
          <p:nvPr>
            <p:ph type="sldNum" sz="quarter" idx="12"/>
          </p:nvPr>
        </p:nvSpPr>
        <p:spPr/>
        <p:txBody>
          <a:bodyPr/>
          <a:lstStyle/>
          <a:p>
            <a:pPr>
              <a:defRPr/>
            </a:pPr>
            <a:fld id="{740F825C-949B-974C-AB99-C3CE0C97A40B}" type="slidenum">
              <a:rPr lang="en-GB" altLang="en-US" smtClean="0"/>
              <a:pPr>
                <a:defRPr/>
              </a:pPr>
              <a:t>123</a:t>
            </a:fld>
            <a:endParaRPr lang="en-GB" altLang="en-US"/>
          </a:p>
        </p:txBody>
      </p:sp>
    </p:spTree>
    <p:extLst>
      <p:ext uri="{BB962C8B-B14F-4D97-AF65-F5344CB8AC3E}">
        <p14:creationId xmlns:p14="http://schemas.microsoft.com/office/powerpoint/2010/main" val="19854845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8715" y="1700808"/>
            <a:ext cx="1415772" cy="369332"/>
          </a:xfrm>
          <a:prstGeom prst="rect">
            <a:avLst/>
          </a:prstGeom>
        </p:spPr>
        <p:txBody>
          <a:bodyPr wrap="none">
            <a:spAutoFit/>
          </a:bodyPr>
          <a:lstStyle/>
          <a:p>
            <a:r>
              <a:rPr lang="en-US" b="1" dirty="0"/>
              <a:t>IQR score -</a:t>
            </a:r>
            <a:endParaRPr lang="en-US" dirty="0"/>
          </a:p>
        </p:txBody>
      </p:sp>
      <p:sp>
        <p:nvSpPr>
          <p:cNvPr id="3" name="Rectangle 2">
            <a:extLst>
              <a:ext uri="{FF2B5EF4-FFF2-40B4-BE49-F238E27FC236}">
                <a16:creationId xmlns:a16="http://schemas.microsoft.com/office/drawing/2014/main" id="{EF8DFD94-2DF1-7841-BEDD-853633B860D3}"/>
              </a:ext>
            </a:extLst>
          </p:cNvPr>
          <p:cNvSpPr/>
          <p:nvPr/>
        </p:nvSpPr>
        <p:spPr>
          <a:xfrm>
            <a:off x="755576" y="2214378"/>
            <a:ext cx="7488832" cy="1477328"/>
          </a:xfrm>
          <a:prstGeom prst="rect">
            <a:avLst/>
          </a:prstGeom>
        </p:spPr>
        <p:txBody>
          <a:bodyPr wrap="square">
            <a:spAutoFit/>
          </a:bodyPr>
          <a:lstStyle/>
          <a:p>
            <a:r>
              <a:rPr lang="en-US" dirty="0"/>
              <a:t>As we now have the IQR scores, it’s time to get hold on outliers. The below code will give an output with some true and false values. </a:t>
            </a:r>
          </a:p>
          <a:p>
            <a:endParaRPr lang="en-US" dirty="0"/>
          </a:p>
          <a:p>
            <a:r>
              <a:rPr lang="en-US" b="1" dirty="0"/>
              <a:t>The data point where we have False that means these values are valid whereas True indicates presence of an outlier.</a:t>
            </a:r>
          </a:p>
        </p:txBody>
      </p:sp>
      <p:pic>
        <p:nvPicPr>
          <p:cNvPr id="6" name="Picture 5">
            <a:extLst>
              <a:ext uri="{FF2B5EF4-FFF2-40B4-BE49-F238E27FC236}">
                <a16:creationId xmlns:a16="http://schemas.microsoft.com/office/drawing/2014/main" id="{0D4BBAD7-4E7E-1A4F-A27F-E32A1B488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40" y="4289023"/>
            <a:ext cx="7488832" cy="805485"/>
          </a:xfrm>
          <a:prstGeom prst="rect">
            <a:avLst/>
          </a:prstGeom>
        </p:spPr>
      </p:pic>
      <p:sp>
        <p:nvSpPr>
          <p:cNvPr id="4" name="Slide Number Placeholder 3">
            <a:extLst>
              <a:ext uri="{FF2B5EF4-FFF2-40B4-BE49-F238E27FC236}">
                <a16:creationId xmlns:a16="http://schemas.microsoft.com/office/drawing/2014/main" id="{2FA28F78-8B8F-074E-929C-6B66556BA49E}"/>
              </a:ext>
            </a:extLst>
          </p:cNvPr>
          <p:cNvSpPr>
            <a:spLocks noGrp="1"/>
          </p:cNvSpPr>
          <p:nvPr>
            <p:ph type="sldNum" sz="quarter" idx="12"/>
          </p:nvPr>
        </p:nvSpPr>
        <p:spPr/>
        <p:txBody>
          <a:bodyPr/>
          <a:lstStyle/>
          <a:p>
            <a:pPr>
              <a:defRPr/>
            </a:pPr>
            <a:fld id="{740F825C-949B-974C-AB99-C3CE0C97A40B}" type="slidenum">
              <a:rPr lang="en-GB" altLang="en-US" smtClean="0"/>
              <a:pPr>
                <a:defRPr/>
              </a:pPr>
              <a:t>124</a:t>
            </a:fld>
            <a:endParaRPr lang="en-GB" altLang="en-US"/>
          </a:p>
        </p:txBody>
      </p:sp>
    </p:spTree>
    <p:extLst>
      <p:ext uri="{BB962C8B-B14F-4D97-AF65-F5344CB8AC3E}">
        <p14:creationId xmlns:p14="http://schemas.microsoft.com/office/powerpoint/2010/main" val="11509733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Discover outliers with mathematical function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7B380950-01B9-7A4D-82AD-BFA99B78BA9B}"/>
              </a:ext>
            </a:extLst>
          </p:cNvPr>
          <p:cNvSpPr/>
          <p:nvPr/>
        </p:nvSpPr>
        <p:spPr>
          <a:xfrm>
            <a:off x="571719" y="1451903"/>
            <a:ext cx="1415772" cy="369332"/>
          </a:xfrm>
          <a:prstGeom prst="rect">
            <a:avLst/>
          </a:prstGeom>
        </p:spPr>
        <p:txBody>
          <a:bodyPr wrap="none">
            <a:spAutoFit/>
          </a:bodyPr>
          <a:lstStyle/>
          <a:p>
            <a:r>
              <a:rPr lang="en-US" b="1" dirty="0"/>
              <a:t>IQR score -</a:t>
            </a:r>
            <a:endParaRPr lang="en-US" dirty="0"/>
          </a:p>
        </p:txBody>
      </p:sp>
      <p:pic>
        <p:nvPicPr>
          <p:cNvPr id="5" name="Picture 4" descr="Application, table, Excel&#10;&#10;Description automatically generated">
            <a:extLst>
              <a:ext uri="{FF2B5EF4-FFF2-40B4-BE49-F238E27FC236}">
                <a16:creationId xmlns:a16="http://schemas.microsoft.com/office/drawing/2014/main" id="{B948D27D-2D6B-E345-A3A2-1C57C4339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820" y="1821235"/>
            <a:ext cx="5126359" cy="4062091"/>
          </a:xfrm>
          <a:prstGeom prst="rect">
            <a:avLst/>
          </a:prstGeom>
        </p:spPr>
      </p:pic>
      <p:sp>
        <p:nvSpPr>
          <p:cNvPr id="3" name="Rectangle 2">
            <a:extLst>
              <a:ext uri="{FF2B5EF4-FFF2-40B4-BE49-F238E27FC236}">
                <a16:creationId xmlns:a16="http://schemas.microsoft.com/office/drawing/2014/main" id="{4904415D-9DBB-7746-AEA5-5E5E7BAC47BF}"/>
              </a:ext>
            </a:extLst>
          </p:cNvPr>
          <p:cNvSpPr/>
          <p:nvPr/>
        </p:nvSpPr>
        <p:spPr>
          <a:xfrm>
            <a:off x="1025431" y="6003753"/>
            <a:ext cx="7867049" cy="646331"/>
          </a:xfrm>
          <a:prstGeom prst="rect">
            <a:avLst/>
          </a:prstGeom>
        </p:spPr>
        <p:txBody>
          <a:bodyPr wrap="square">
            <a:spAutoFit/>
          </a:bodyPr>
          <a:lstStyle/>
          <a:p>
            <a:r>
              <a:rPr lang="en-US" b="1" dirty="0"/>
              <a:t>The data point where we have False that means these values are valid whereas True indicates presence of an outlier.</a:t>
            </a:r>
          </a:p>
        </p:txBody>
      </p:sp>
      <p:sp>
        <p:nvSpPr>
          <p:cNvPr id="4" name="Slide Number Placeholder 3">
            <a:extLst>
              <a:ext uri="{FF2B5EF4-FFF2-40B4-BE49-F238E27FC236}">
                <a16:creationId xmlns:a16="http://schemas.microsoft.com/office/drawing/2014/main" id="{0884239A-2612-E444-B97B-BE75A7A0A848}"/>
              </a:ext>
            </a:extLst>
          </p:cNvPr>
          <p:cNvSpPr>
            <a:spLocks noGrp="1"/>
          </p:cNvSpPr>
          <p:nvPr>
            <p:ph type="sldNum" sz="quarter" idx="12"/>
          </p:nvPr>
        </p:nvSpPr>
        <p:spPr/>
        <p:txBody>
          <a:bodyPr/>
          <a:lstStyle/>
          <a:p>
            <a:pPr>
              <a:defRPr/>
            </a:pPr>
            <a:fld id="{740F825C-949B-974C-AB99-C3CE0C97A40B}" type="slidenum">
              <a:rPr lang="en-GB" altLang="en-US" smtClean="0"/>
              <a:pPr>
                <a:defRPr/>
              </a:pPr>
              <a:t>125</a:t>
            </a:fld>
            <a:endParaRPr lang="en-GB" altLang="en-US"/>
          </a:p>
        </p:txBody>
      </p:sp>
    </p:spTree>
    <p:extLst>
      <p:ext uri="{BB962C8B-B14F-4D97-AF65-F5344CB8AC3E}">
        <p14:creationId xmlns:p14="http://schemas.microsoft.com/office/powerpoint/2010/main" val="3029022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99392"/>
            <a:ext cx="8229600" cy="1143000"/>
          </a:xfrm>
        </p:spPr>
        <p:txBody>
          <a:bodyPr/>
          <a:lstStyle/>
          <a:p>
            <a:r>
              <a:rPr lang="en-US" sz="4000" b="1" dirty="0">
                <a:solidFill>
                  <a:schemeClr val="accent2"/>
                </a:solidFill>
              </a:rPr>
              <a:t>Removing Outliers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042D1C9B-EB64-FE45-A8B8-8B8556A481E5}"/>
              </a:ext>
            </a:extLst>
          </p:cNvPr>
          <p:cNvSpPr/>
          <p:nvPr/>
        </p:nvSpPr>
        <p:spPr>
          <a:xfrm>
            <a:off x="781236" y="1357734"/>
            <a:ext cx="7560840" cy="707886"/>
          </a:xfrm>
          <a:prstGeom prst="rect">
            <a:avLst/>
          </a:prstGeom>
        </p:spPr>
        <p:txBody>
          <a:bodyPr wrap="square">
            <a:spAutoFit/>
          </a:bodyPr>
          <a:lstStyle/>
          <a:p>
            <a:pPr marL="342900" indent="-342900">
              <a:buFont typeface="Arial" panose="020B0604020202020204" pitchFamily="34" charset="0"/>
              <a:buChar char="•"/>
            </a:pPr>
            <a:r>
              <a:rPr lang="en-US" sz="2000" dirty="0"/>
              <a:t>Now that we know how to detect the outliers, it is important to understand if they needs to be removed or corrected. </a:t>
            </a:r>
          </a:p>
        </p:txBody>
      </p:sp>
      <p:sp>
        <p:nvSpPr>
          <p:cNvPr id="4" name="Rectangle 3">
            <a:extLst>
              <a:ext uri="{FF2B5EF4-FFF2-40B4-BE49-F238E27FC236}">
                <a16:creationId xmlns:a16="http://schemas.microsoft.com/office/drawing/2014/main" id="{99F43BC2-9FC6-524F-A544-2DF69C9C77F1}"/>
              </a:ext>
            </a:extLst>
          </p:cNvPr>
          <p:cNvSpPr/>
          <p:nvPr/>
        </p:nvSpPr>
        <p:spPr>
          <a:xfrm>
            <a:off x="781236" y="2500208"/>
            <a:ext cx="6552728" cy="1631216"/>
          </a:xfrm>
          <a:prstGeom prst="rect">
            <a:avLst/>
          </a:prstGeom>
        </p:spPr>
        <p:txBody>
          <a:bodyPr wrap="square">
            <a:spAutoFit/>
          </a:bodyPr>
          <a:lstStyle/>
          <a:p>
            <a:pPr marL="342900" indent="-342900">
              <a:buFont typeface="Arial" panose="020B0604020202020204" pitchFamily="34" charset="0"/>
              <a:buChar char="•"/>
            </a:pPr>
            <a:r>
              <a:rPr lang="en-US" sz="2000" dirty="0"/>
              <a:t>During data analysis when you detect the outlier one of most difficult decision could be how one should deal with the outlier.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Should they remove them or correct them?</a:t>
            </a:r>
          </a:p>
        </p:txBody>
      </p:sp>
      <p:sp>
        <p:nvSpPr>
          <p:cNvPr id="5" name="Slide Number Placeholder 4">
            <a:extLst>
              <a:ext uri="{FF2B5EF4-FFF2-40B4-BE49-F238E27FC236}">
                <a16:creationId xmlns:a16="http://schemas.microsoft.com/office/drawing/2014/main" id="{F228CE2E-A917-BE4B-8087-620199D96E4A}"/>
              </a:ext>
            </a:extLst>
          </p:cNvPr>
          <p:cNvSpPr>
            <a:spLocks noGrp="1"/>
          </p:cNvSpPr>
          <p:nvPr>
            <p:ph type="sldNum" sz="quarter" idx="12"/>
          </p:nvPr>
        </p:nvSpPr>
        <p:spPr/>
        <p:txBody>
          <a:bodyPr/>
          <a:lstStyle/>
          <a:p>
            <a:pPr>
              <a:defRPr/>
            </a:pPr>
            <a:fld id="{740F825C-949B-974C-AB99-C3CE0C97A40B}" type="slidenum">
              <a:rPr lang="en-GB" altLang="en-US" smtClean="0"/>
              <a:pPr>
                <a:defRPr/>
              </a:pPr>
              <a:t>126</a:t>
            </a:fld>
            <a:endParaRPr lang="en-GB" altLang="en-US"/>
          </a:p>
        </p:txBody>
      </p:sp>
    </p:spTree>
    <p:extLst>
      <p:ext uri="{BB962C8B-B14F-4D97-AF65-F5344CB8AC3E}">
        <p14:creationId xmlns:p14="http://schemas.microsoft.com/office/powerpoint/2010/main" val="42678039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628650" y="75689"/>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6"/>
                </a:solidFill>
              </a:rPr>
              <a:t>Removing Outliers</a:t>
            </a:r>
          </a:p>
        </p:txBody>
      </p:sp>
      <p:sp>
        <p:nvSpPr>
          <p:cNvPr id="5" name="Rectangle 4">
            <a:extLst>
              <a:ext uri="{FF2B5EF4-FFF2-40B4-BE49-F238E27FC236}">
                <a16:creationId xmlns:a16="http://schemas.microsoft.com/office/drawing/2014/main" id="{5A1D3B8B-E78B-434F-A6A9-BB37BAF196E9}"/>
              </a:ext>
            </a:extLst>
          </p:cNvPr>
          <p:cNvSpPr/>
          <p:nvPr/>
        </p:nvSpPr>
        <p:spPr>
          <a:xfrm>
            <a:off x="527037" y="1277268"/>
            <a:ext cx="3114580" cy="4303464"/>
          </a:xfrm>
          <a:prstGeom prst="rect">
            <a:avLst/>
          </a:prstGeom>
        </p:spPr>
        <p:txBody>
          <a:bodyPr vert="horz" lIns="91440" tIns="45720" rIns="91440" bIns="45720" rtlCol="0">
            <a:normAutofit/>
          </a:bodyPr>
          <a:lstStyle/>
          <a:p>
            <a:pPr indent="-228600" eaLnBrk="1" hangingPunct="1">
              <a:lnSpc>
                <a:spcPct val="90000"/>
              </a:lnSpc>
              <a:spcAft>
                <a:spcPts val="600"/>
              </a:spcAft>
              <a:buFont typeface="Arial" panose="020B0604020202020204" pitchFamily="34" charset="0"/>
              <a:buChar char="•"/>
            </a:pPr>
            <a:r>
              <a:rPr lang="en-US" sz="1700" b="1" dirty="0">
                <a:latin typeface="+mn-lt"/>
              </a:rPr>
              <a:t>Z-Score</a:t>
            </a:r>
            <a:endParaRPr lang="en-US" sz="1700" dirty="0">
              <a:latin typeface="+mn-lt"/>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pic>
        <p:nvPicPr>
          <p:cNvPr id="9" name="Picture 8" descr="Graphical user interface, application&#10;&#10;Description automatically generated">
            <a:extLst>
              <a:ext uri="{FF2B5EF4-FFF2-40B4-BE49-F238E27FC236}">
                <a16:creationId xmlns:a16="http://schemas.microsoft.com/office/drawing/2014/main" id="{A837055A-F222-E143-8097-2224386E4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300" y="3588132"/>
            <a:ext cx="5236182" cy="2904743"/>
          </a:xfrm>
          <a:prstGeom prst="rect">
            <a:avLst/>
          </a:prstGeom>
        </p:spPr>
      </p:pic>
      <p:sp>
        <p:nvSpPr>
          <p:cNvPr id="3" name="Rectangle 2">
            <a:extLst>
              <a:ext uri="{FF2B5EF4-FFF2-40B4-BE49-F238E27FC236}">
                <a16:creationId xmlns:a16="http://schemas.microsoft.com/office/drawing/2014/main" id="{839756D1-1C6C-BD4A-AB9C-AD531CA676F6}"/>
              </a:ext>
            </a:extLst>
          </p:cNvPr>
          <p:cNvSpPr/>
          <p:nvPr/>
        </p:nvSpPr>
        <p:spPr>
          <a:xfrm>
            <a:off x="721372" y="1944278"/>
            <a:ext cx="7433015" cy="1477328"/>
          </a:xfrm>
          <a:prstGeom prst="rect">
            <a:avLst/>
          </a:prstGeom>
        </p:spPr>
        <p:txBody>
          <a:bodyPr wrap="square">
            <a:spAutoFit/>
          </a:bodyPr>
          <a:lstStyle/>
          <a:p>
            <a:r>
              <a:rPr lang="en-US" dirty="0"/>
              <a:t>We saw how one can detect the outlier using Z-score but now we want to remove or filter the outliers and get the clean data. </a:t>
            </a:r>
          </a:p>
          <a:p>
            <a:endParaRPr lang="en-US" dirty="0"/>
          </a:p>
          <a:p>
            <a:r>
              <a:rPr lang="en-US" dirty="0"/>
              <a:t>This can be done with just one line code as we have already calculated the Z-score.</a:t>
            </a:r>
          </a:p>
        </p:txBody>
      </p:sp>
      <p:sp>
        <p:nvSpPr>
          <p:cNvPr id="4" name="Slide Number Placeholder 3">
            <a:extLst>
              <a:ext uri="{FF2B5EF4-FFF2-40B4-BE49-F238E27FC236}">
                <a16:creationId xmlns:a16="http://schemas.microsoft.com/office/drawing/2014/main" id="{6EBB73EC-CD43-DC45-B0F5-3855426ED319}"/>
              </a:ext>
            </a:extLst>
          </p:cNvPr>
          <p:cNvSpPr>
            <a:spLocks noGrp="1"/>
          </p:cNvSpPr>
          <p:nvPr>
            <p:ph type="sldNum" sz="quarter" idx="12"/>
          </p:nvPr>
        </p:nvSpPr>
        <p:spPr/>
        <p:txBody>
          <a:bodyPr/>
          <a:lstStyle/>
          <a:p>
            <a:pPr>
              <a:defRPr/>
            </a:pPr>
            <a:fld id="{740F825C-949B-974C-AB99-C3CE0C97A40B}" type="slidenum">
              <a:rPr lang="en-GB" altLang="en-US" smtClean="0"/>
              <a:pPr>
                <a:defRPr/>
              </a:pPr>
              <a:t>127</a:t>
            </a:fld>
            <a:endParaRPr lang="en-GB" altLang="en-US"/>
          </a:p>
        </p:txBody>
      </p:sp>
    </p:spTree>
    <p:extLst>
      <p:ext uri="{BB962C8B-B14F-4D97-AF65-F5344CB8AC3E}">
        <p14:creationId xmlns:p14="http://schemas.microsoft.com/office/powerpoint/2010/main" val="21999857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628650" y="365125"/>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6"/>
                </a:solidFill>
              </a:rPr>
              <a:t>Removing Outliers</a:t>
            </a:r>
          </a:p>
        </p:txBody>
      </p:sp>
      <p:sp>
        <p:nvSpPr>
          <p:cNvPr id="5" name="Rectangle 4">
            <a:extLst>
              <a:ext uri="{FF2B5EF4-FFF2-40B4-BE49-F238E27FC236}">
                <a16:creationId xmlns:a16="http://schemas.microsoft.com/office/drawing/2014/main" id="{5A1D3B8B-E78B-434F-A6A9-BB37BAF196E9}"/>
              </a:ext>
            </a:extLst>
          </p:cNvPr>
          <p:cNvSpPr/>
          <p:nvPr/>
        </p:nvSpPr>
        <p:spPr>
          <a:xfrm>
            <a:off x="628650" y="1825625"/>
            <a:ext cx="3114580" cy="4303464"/>
          </a:xfrm>
          <a:prstGeom prst="rect">
            <a:avLst/>
          </a:prstGeom>
        </p:spPr>
        <p:txBody>
          <a:bodyPr vert="horz" lIns="91440" tIns="45720" rIns="91440" bIns="45720" rtlCol="0">
            <a:normAutofit/>
          </a:bodyPr>
          <a:lstStyle/>
          <a:p>
            <a:pPr indent="-228600" eaLnBrk="1" hangingPunct="1">
              <a:lnSpc>
                <a:spcPct val="90000"/>
              </a:lnSpc>
              <a:spcAft>
                <a:spcPts val="600"/>
              </a:spcAft>
              <a:buFont typeface="Arial" panose="020B0604020202020204" pitchFamily="34" charset="0"/>
              <a:buChar char="•"/>
            </a:pPr>
            <a:r>
              <a:rPr lang="en-US" sz="1700" b="1" dirty="0">
                <a:latin typeface="+mn-lt"/>
              </a:rPr>
              <a:t>IQR-Score</a:t>
            </a:r>
            <a:endParaRPr lang="en-US" sz="1700" dirty="0">
              <a:latin typeface="+mn-lt"/>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pic>
        <p:nvPicPr>
          <p:cNvPr id="4" name="Picture 3" descr="A picture containing text&#10;&#10;Description automatically generated">
            <a:extLst>
              <a:ext uri="{FF2B5EF4-FFF2-40B4-BE49-F238E27FC236}">
                <a16:creationId xmlns:a16="http://schemas.microsoft.com/office/drawing/2014/main" id="{1DBD77D1-C6F2-074E-8DB8-6046584E6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69" y="3518483"/>
            <a:ext cx="8293100" cy="1561766"/>
          </a:xfrm>
          <a:prstGeom prst="rect">
            <a:avLst/>
          </a:prstGeom>
        </p:spPr>
      </p:pic>
      <p:sp>
        <p:nvSpPr>
          <p:cNvPr id="3" name="Rectangle 2">
            <a:extLst>
              <a:ext uri="{FF2B5EF4-FFF2-40B4-BE49-F238E27FC236}">
                <a16:creationId xmlns:a16="http://schemas.microsoft.com/office/drawing/2014/main" id="{7EBC879D-AB90-BD45-A93C-8901A6299C8C}"/>
              </a:ext>
            </a:extLst>
          </p:cNvPr>
          <p:cNvSpPr/>
          <p:nvPr/>
        </p:nvSpPr>
        <p:spPr>
          <a:xfrm>
            <a:off x="628650" y="2416187"/>
            <a:ext cx="8047806" cy="646331"/>
          </a:xfrm>
          <a:prstGeom prst="rect">
            <a:avLst/>
          </a:prstGeom>
        </p:spPr>
        <p:txBody>
          <a:bodyPr wrap="square">
            <a:spAutoFit/>
          </a:bodyPr>
          <a:lstStyle/>
          <a:p>
            <a:r>
              <a:rPr lang="en-US" dirty="0"/>
              <a:t>Just like Z-score we can use previously calculated IQR score to filter out the outliers by keeping only valid values.</a:t>
            </a:r>
          </a:p>
        </p:txBody>
      </p:sp>
      <p:sp>
        <p:nvSpPr>
          <p:cNvPr id="6" name="Slide Number Placeholder 5">
            <a:extLst>
              <a:ext uri="{FF2B5EF4-FFF2-40B4-BE49-F238E27FC236}">
                <a16:creationId xmlns:a16="http://schemas.microsoft.com/office/drawing/2014/main" id="{FF0DE96B-9D63-DE4D-96E9-F74FBF36CE69}"/>
              </a:ext>
            </a:extLst>
          </p:cNvPr>
          <p:cNvSpPr>
            <a:spLocks noGrp="1"/>
          </p:cNvSpPr>
          <p:nvPr>
            <p:ph type="sldNum" sz="quarter" idx="12"/>
          </p:nvPr>
        </p:nvSpPr>
        <p:spPr/>
        <p:txBody>
          <a:bodyPr/>
          <a:lstStyle/>
          <a:p>
            <a:pPr>
              <a:defRPr/>
            </a:pPr>
            <a:fld id="{740F825C-949B-974C-AB99-C3CE0C97A40B}" type="slidenum">
              <a:rPr lang="en-GB" altLang="en-US" smtClean="0"/>
              <a:pPr>
                <a:defRPr/>
              </a:pPr>
              <a:t>128</a:t>
            </a:fld>
            <a:endParaRPr lang="en-GB" altLang="en-US"/>
          </a:p>
        </p:txBody>
      </p:sp>
    </p:spTree>
    <p:extLst>
      <p:ext uri="{BB962C8B-B14F-4D97-AF65-F5344CB8AC3E}">
        <p14:creationId xmlns:p14="http://schemas.microsoft.com/office/powerpoint/2010/main" val="1221406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339752" y="2564904"/>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Let’s Try the Code!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3" name="Slide Number Placeholder 2">
            <a:extLst>
              <a:ext uri="{FF2B5EF4-FFF2-40B4-BE49-F238E27FC236}">
                <a16:creationId xmlns:a16="http://schemas.microsoft.com/office/drawing/2014/main" id="{4A1E95B2-2E4F-6044-836E-D8E72D3CE0FA}"/>
              </a:ext>
            </a:extLst>
          </p:cNvPr>
          <p:cNvSpPr>
            <a:spLocks noGrp="1"/>
          </p:cNvSpPr>
          <p:nvPr>
            <p:ph type="sldNum" sz="quarter" idx="12"/>
          </p:nvPr>
        </p:nvSpPr>
        <p:spPr/>
        <p:txBody>
          <a:bodyPr/>
          <a:lstStyle/>
          <a:p>
            <a:pPr>
              <a:defRPr/>
            </a:pPr>
            <a:fld id="{740F825C-949B-974C-AB99-C3CE0C97A40B}" type="slidenum">
              <a:rPr lang="en-GB" altLang="en-US" smtClean="0"/>
              <a:pPr>
                <a:defRPr/>
              </a:pPr>
              <a:t>129</a:t>
            </a:fld>
            <a:endParaRPr lang="en-GB" altLang="en-US"/>
          </a:p>
        </p:txBody>
      </p:sp>
    </p:spTree>
    <p:extLst>
      <p:ext uri="{BB962C8B-B14F-4D97-AF65-F5344CB8AC3E}">
        <p14:creationId xmlns:p14="http://schemas.microsoft.com/office/powerpoint/2010/main" val="369454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FF8956F5-B8D4-8C4B-9BA9-68A628F1ADEF}"/>
              </a:ext>
            </a:extLst>
          </p:cNvPr>
          <p:cNvSpPr/>
          <p:nvPr/>
        </p:nvSpPr>
        <p:spPr>
          <a:xfrm>
            <a:off x="827584" y="2060848"/>
            <a:ext cx="6696744" cy="646331"/>
          </a:xfrm>
          <a:prstGeom prst="rect">
            <a:avLst/>
          </a:prstGeom>
        </p:spPr>
        <p:txBody>
          <a:bodyPr wrap="square">
            <a:spAutoFit/>
          </a:bodyPr>
          <a:lstStyle/>
          <a:p>
            <a:r>
              <a:rPr lang="en-US" dirty="0">
                <a:solidFill>
                  <a:schemeClr val="bg2"/>
                </a:solidFill>
              </a:rPr>
              <a:t># try to decode our bytes with the ascii encoding </a:t>
            </a:r>
            <a:r>
              <a:rPr lang="en-US" dirty="0"/>
              <a:t>print(</a:t>
            </a:r>
            <a:r>
              <a:rPr lang="en-US" dirty="0" err="1"/>
              <a:t>after.decode</a:t>
            </a:r>
            <a:r>
              <a:rPr lang="en-US" dirty="0"/>
              <a:t>("ascii"))</a:t>
            </a:r>
          </a:p>
        </p:txBody>
      </p:sp>
      <p:pic>
        <p:nvPicPr>
          <p:cNvPr id="8" name="Picture 7" descr="Text&#10;&#10;Description automatically generated">
            <a:extLst>
              <a:ext uri="{FF2B5EF4-FFF2-40B4-BE49-F238E27FC236}">
                <a16:creationId xmlns:a16="http://schemas.microsoft.com/office/drawing/2014/main" id="{206F748B-75DB-AC45-AE6E-AC735A06D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80" y="3067438"/>
            <a:ext cx="8013700" cy="2565400"/>
          </a:xfrm>
          <a:prstGeom prst="rect">
            <a:avLst/>
          </a:prstGeom>
        </p:spPr>
      </p:pic>
      <p:sp>
        <p:nvSpPr>
          <p:cNvPr id="3" name="Slide Number Placeholder 2">
            <a:extLst>
              <a:ext uri="{FF2B5EF4-FFF2-40B4-BE49-F238E27FC236}">
                <a16:creationId xmlns:a16="http://schemas.microsoft.com/office/drawing/2014/main" id="{0204016C-CCDC-0D44-BCB7-D8385966A9D2}"/>
              </a:ext>
            </a:extLst>
          </p:cNvPr>
          <p:cNvSpPr>
            <a:spLocks noGrp="1"/>
          </p:cNvSpPr>
          <p:nvPr>
            <p:ph type="sldNum" sz="quarter" idx="12"/>
          </p:nvPr>
        </p:nvSpPr>
        <p:spPr/>
        <p:txBody>
          <a:bodyPr/>
          <a:lstStyle/>
          <a:p>
            <a:pPr>
              <a:defRPr/>
            </a:pPr>
            <a:fld id="{740F825C-949B-974C-AB99-C3CE0C97A40B}" type="slidenum">
              <a:rPr lang="en-GB" altLang="en-US" smtClean="0"/>
              <a:pPr>
                <a:defRPr/>
              </a:pPr>
              <a:t>13</a:t>
            </a:fld>
            <a:endParaRPr lang="en-GB" altLang="en-US"/>
          </a:p>
        </p:txBody>
      </p:sp>
    </p:spTree>
    <p:extLst>
      <p:ext uri="{BB962C8B-B14F-4D97-AF65-F5344CB8AC3E}">
        <p14:creationId xmlns:p14="http://schemas.microsoft.com/office/powerpoint/2010/main" val="2561892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195736" y="80593"/>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Modified Z-score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3" name="Rectangle 2">
            <a:extLst>
              <a:ext uri="{FF2B5EF4-FFF2-40B4-BE49-F238E27FC236}">
                <a16:creationId xmlns:a16="http://schemas.microsoft.com/office/drawing/2014/main" id="{20F66C32-B9BA-754B-B067-AB3F90D89719}"/>
              </a:ext>
            </a:extLst>
          </p:cNvPr>
          <p:cNvSpPr/>
          <p:nvPr/>
        </p:nvSpPr>
        <p:spPr>
          <a:xfrm>
            <a:off x="1115616" y="5803523"/>
            <a:ext cx="6336704" cy="369332"/>
          </a:xfrm>
          <a:prstGeom prst="rect">
            <a:avLst/>
          </a:prstGeom>
        </p:spPr>
        <p:txBody>
          <a:bodyPr wrap="square">
            <a:spAutoFit/>
          </a:bodyPr>
          <a:lstStyle/>
          <a:p>
            <a:r>
              <a:rPr lang="en-US" dirty="0"/>
              <a:t>http://</a:t>
            </a:r>
            <a:r>
              <a:rPr lang="en-US" dirty="0" err="1"/>
              <a:t>colingorrie.github.io</a:t>
            </a:r>
            <a:r>
              <a:rPr lang="en-US" dirty="0"/>
              <a:t>/outlier-</a:t>
            </a:r>
            <a:r>
              <a:rPr lang="en-US" dirty="0" err="1"/>
              <a:t>detection.html</a:t>
            </a:r>
            <a:endParaRPr lang="en-US" dirty="0"/>
          </a:p>
        </p:txBody>
      </p:sp>
      <p:sp>
        <p:nvSpPr>
          <p:cNvPr id="4" name="Rectangle 3">
            <a:extLst>
              <a:ext uri="{FF2B5EF4-FFF2-40B4-BE49-F238E27FC236}">
                <a16:creationId xmlns:a16="http://schemas.microsoft.com/office/drawing/2014/main" id="{1D699306-B244-9945-9302-7BD0195CEF31}"/>
              </a:ext>
            </a:extLst>
          </p:cNvPr>
          <p:cNvSpPr/>
          <p:nvPr/>
        </p:nvSpPr>
        <p:spPr>
          <a:xfrm>
            <a:off x="683568" y="1458974"/>
            <a:ext cx="7200800" cy="2308324"/>
          </a:xfrm>
          <a:prstGeom prst="rect">
            <a:avLst/>
          </a:prstGeom>
        </p:spPr>
        <p:txBody>
          <a:bodyPr wrap="square">
            <a:spAutoFit/>
          </a:bodyPr>
          <a:lstStyle/>
          <a:p>
            <a:pPr marL="285750" indent="-285750">
              <a:buFont typeface="Arial" panose="020B0604020202020204" pitchFamily="34" charset="0"/>
              <a:buChar char="•"/>
            </a:pPr>
            <a:r>
              <a:rPr lang="en-US" dirty="0"/>
              <a:t>The Z-score method relies on the mean and standard deviation of a group of data to measure central tendency and dispersion.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troublesome, because the mean and standard deviation are highly affected by outliers – they are not </a:t>
            </a:r>
            <a:r>
              <a:rPr lang="en-US" b="1" dirty="0"/>
              <a:t>robust</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fact, the skewing that outliers bring is one of the biggest reasons for finding and removing outliers from a dataset!</a:t>
            </a:r>
          </a:p>
        </p:txBody>
      </p:sp>
      <p:sp>
        <p:nvSpPr>
          <p:cNvPr id="5" name="Slide Number Placeholder 4">
            <a:extLst>
              <a:ext uri="{FF2B5EF4-FFF2-40B4-BE49-F238E27FC236}">
                <a16:creationId xmlns:a16="http://schemas.microsoft.com/office/drawing/2014/main" id="{FF005A08-039F-9D44-A1E7-F715EE972746}"/>
              </a:ext>
            </a:extLst>
          </p:cNvPr>
          <p:cNvSpPr>
            <a:spLocks noGrp="1"/>
          </p:cNvSpPr>
          <p:nvPr>
            <p:ph type="sldNum" sz="quarter" idx="12"/>
          </p:nvPr>
        </p:nvSpPr>
        <p:spPr/>
        <p:txBody>
          <a:bodyPr/>
          <a:lstStyle/>
          <a:p>
            <a:pPr>
              <a:defRPr/>
            </a:pPr>
            <a:fld id="{740F825C-949B-974C-AB99-C3CE0C97A40B}" type="slidenum">
              <a:rPr lang="en-GB" altLang="en-US" smtClean="0"/>
              <a:pPr>
                <a:defRPr/>
              </a:pPr>
              <a:t>130</a:t>
            </a:fld>
            <a:endParaRPr lang="en-GB" altLang="en-US"/>
          </a:p>
        </p:txBody>
      </p:sp>
    </p:spTree>
    <p:extLst>
      <p:ext uri="{BB962C8B-B14F-4D97-AF65-F5344CB8AC3E}">
        <p14:creationId xmlns:p14="http://schemas.microsoft.com/office/powerpoint/2010/main" val="31809819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195736" y="80593"/>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Modified Z-score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5" name="Rectangle 4">
            <a:extLst>
              <a:ext uri="{FF2B5EF4-FFF2-40B4-BE49-F238E27FC236}">
                <a16:creationId xmlns:a16="http://schemas.microsoft.com/office/drawing/2014/main" id="{498F0466-CC32-6F4E-AED3-114A88A5DF24}"/>
              </a:ext>
            </a:extLst>
          </p:cNvPr>
          <p:cNvSpPr/>
          <p:nvPr/>
        </p:nvSpPr>
        <p:spPr>
          <a:xfrm>
            <a:off x="577280" y="1674674"/>
            <a:ext cx="7413376" cy="2246769"/>
          </a:xfrm>
          <a:prstGeom prst="rect">
            <a:avLst/>
          </a:prstGeom>
        </p:spPr>
        <p:txBody>
          <a:bodyPr wrap="square">
            <a:spAutoFit/>
          </a:bodyPr>
          <a:lstStyle/>
          <a:p>
            <a:r>
              <a:rPr lang="en-US" sz="2000" dirty="0"/>
              <a:t>Another drawback of the Z-score method is that it behaves strangely in small datasets – in fact, the Z-score method will never detect an outlier if the dataset has fewer than 12 items in it. </a:t>
            </a:r>
          </a:p>
          <a:p>
            <a:endParaRPr lang="en-US" sz="2000" dirty="0"/>
          </a:p>
          <a:p>
            <a:r>
              <a:rPr lang="en-US" sz="2000" b="1" dirty="0"/>
              <a:t>This motivated the development of a modified Z-score method, which does not suffer from the same limitation</a:t>
            </a:r>
          </a:p>
        </p:txBody>
      </p:sp>
      <p:sp>
        <p:nvSpPr>
          <p:cNvPr id="3" name="Slide Number Placeholder 2">
            <a:extLst>
              <a:ext uri="{FF2B5EF4-FFF2-40B4-BE49-F238E27FC236}">
                <a16:creationId xmlns:a16="http://schemas.microsoft.com/office/drawing/2014/main" id="{D1B64DC5-9808-1A49-8EAF-4C16387348EE}"/>
              </a:ext>
            </a:extLst>
          </p:cNvPr>
          <p:cNvSpPr>
            <a:spLocks noGrp="1"/>
          </p:cNvSpPr>
          <p:nvPr>
            <p:ph type="sldNum" sz="quarter" idx="12"/>
          </p:nvPr>
        </p:nvSpPr>
        <p:spPr/>
        <p:txBody>
          <a:bodyPr/>
          <a:lstStyle/>
          <a:p>
            <a:pPr>
              <a:defRPr/>
            </a:pPr>
            <a:fld id="{740F825C-949B-974C-AB99-C3CE0C97A40B}" type="slidenum">
              <a:rPr lang="en-GB" altLang="en-US" smtClean="0"/>
              <a:pPr>
                <a:defRPr/>
              </a:pPr>
              <a:t>131</a:t>
            </a:fld>
            <a:endParaRPr lang="en-GB" altLang="en-US"/>
          </a:p>
        </p:txBody>
      </p:sp>
    </p:spTree>
    <p:extLst>
      <p:ext uri="{BB962C8B-B14F-4D97-AF65-F5344CB8AC3E}">
        <p14:creationId xmlns:p14="http://schemas.microsoft.com/office/powerpoint/2010/main" val="17340516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195736" y="80593"/>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Modified Z-score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pic>
        <p:nvPicPr>
          <p:cNvPr id="6" name="Picture 5" descr="Text&#10;&#10;Description automatically generated">
            <a:extLst>
              <a:ext uri="{FF2B5EF4-FFF2-40B4-BE49-F238E27FC236}">
                <a16:creationId xmlns:a16="http://schemas.microsoft.com/office/drawing/2014/main" id="{17AD2A97-C63B-2444-813D-9C9FADD1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88840"/>
            <a:ext cx="7950433" cy="2513502"/>
          </a:xfrm>
          <a:prstGeom prst="rect">
            <a:avLst/>
          </a:prstGeom>
        </p:spPr>
      </p:pic>
      <p:sp>
        <p:nvSpPr>
          <p:cNvPr id="3" name="Slide Number Placeholder 2">
            <a:extLst>
              <a:ext uri="{FF2B5EF4-FFF2-40B4-BE49-F238E27FC236}">
                <a16:creationId xmlns:a16="http://schemas.microsoft.com/office/drawing/2014/main" id="{7BE35A63-1270-2B45-9973-DA3D3554F311}"/>
              </a:ext>
            </a:extLst>
          </p:cNvPr>
          <p:cNvSpPr>
            <a:spLocks noGrp="1"/>
          </p:cNvSpPr>
          <p:nvPr>
            <p:ph type="sldNum" sz="quarter" idx="12"/>
          </p:nvPr>
        </p:nvSpPr>
        <p:spPr/>
        <p:txBody>
          <a:bodyPr/>
          <a:lstStyle/>
          <a:p>
            <a:pPr>
              <a:defRPr/>
            </a:pPr>
            <a:fld id="{740F825C-949B-974C-AB99-C3CE0C97A40B}" type="slidenum">
              <a:rPr lang="en-GB" altLang="en-US" smtClean="0"/>
              <a:pPr>
                <a:defRPr/>
              </a:pPr>
              <a:t>132</a:t>
            </a:fld>
            <a:endParaRPr lang="en-GB" altLang="en-US"/>
          </a:p>
        </p:txBody>
      </p:sp>
    </p:spTree>
    <p:extLst>
      <p:ext uri="{BB962C8B-B14F-4D97-AF65-F5344CB8AC3E}">
        <p14:creationId xmlns:p14="http://schemas.microsoft.com/office/powerpoint/2010/main" val="32774731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67544" y="2117774"/>
            <a:ext cx="7886700" cy="1306443"/>
          </a:xfrm>
        </p:spPr>
        <p:txBody>
          <a:bodyPr vert="horz" lIns="91440" tIns="45720" rIns="91440" bIns="45720" rtlCol="0" anchor="ctr">
            <a:normAutofit fontScale="90000"/>
          </a:bodyPr>
          <a:lstStyle/>
          <a:p>
            <a:pPr eaLnBrk="1" hangingPunct="1">
              <a:lnSpc>
                <a:spcPct val="90000"/>
              </a:lnSpc>
            </a:pPr>
            <a:r>
              <a:rPr lang="en-US" sz="3500" b="1" kern="1200" dirty="0">
                <a:solidFill>
                  <a:schemeClr val="accent2"/>
                </a:solidFill>
              </a:rPr>
              <a:t>Removing Outliers: </a:t>
            </a:r>
            <a:br>
              <a:rPr lang="en-US" sz="3500" b="1" kern="1200" dirty="0">
                <a:solidFill>
                  <a:schemeClr val="accent2"/>
                </a:solidFill>
              </a:rPr>
            </a:br>
            <a:br>
              <a:rPr lang="en-US" sz="3500" b="1" kern="1200" dirty="0">
                <a:solidFill>
                  <a:schemeClr val="accent2"/>
                </a:solidFill>
              </a:rPr>
            </a:br>
            <a:r>
              <a:rPr lang="en-US" sz="3500" b="1" kern="1200" dirty="0">
                <a:solidFill>
                  <a:schemeClr val="accent2"/>
                </a:solidFill>
              </a:rPr>
              <a:t>Another Example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3" name="Slide Number Placeholder 2">
            <a:extLst>
              <a:ext uri="{FF2B5EF4-FFF2-40B4-BE49-F238E27FC236}">
                <a16:creationId xmlns:a16="http://schemas.microsoft.com/office/drawing/2014/main" id="{849F917D-A022-6A4B-AE2B-6E3094605498}"/>
              </a:ext>
            </a:extLst>
          </p:cNvPr>
          <p:cNvSpPr>
            <a:spLocks noGrp="1"/>
          </p:cNvSpPr>
          <p:nvPr>
            <p:ph type="sldNum" sz="quarter" idx="12"/>
          </p:nvPr>
        </p:nvSpPr>
        <p:spPr/>
        <p:txBody>
          <a:bodyPr/>
          <a:lstStyle/>
          <a:p>
            <a:pPr>
              <a:defRPr/>
            </a:pPr>
            <a:fld id="{740F825C-949B-974C-AB99-C3CE0C97A40B}" type="slidenum">
              <a:rPr lang="en-GB" altLang="en-US" smtClean="0"/>
              <a:pPr>
                <a:defRPr/>
              </a:pPr>
              <a:t>133</a:t>
            </a:fld>
            <a:endParaRPr lang="en-GB" altLang="en-US"/>
          </a:p>
        </p:txBody>
      </p:sp>
    </p:spTree>
    <p:extLst>
      <p:ext uri="{BB962C8B-B14F-4D97-AF65-F5344CB8AC3E}">
        <p14:creationId xmlns:p14="http://schemas.microsoft.com/office/powerpoint/2010/main" val="35063539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8" name="Title 1">
            <a:extLst>
              <a:ext uri="{FF2B5EF4-FFF2-40B4-BE49-F238E27FC236}">
                <a16:creationId xmlns:a16="http://schemas.microsoft.com/office/drawing/2014/main" id="{515A8315-E5B0-B543-9E42-20631A6CAB6A}"/>
              </a:ext>
            </a:extLst>
          </p:cNvPr>
          <p:cNvSpPr>
            <a:spLocks noGrp="1"/>
          </p:cNvSpPr>
          <p:nvPr>
            <p:ph type="title"/>
          </p:nvPr>
        </p:nvSpPr>
        <p:spPr>
          <a:xfrm>
            <a:off x="323528" y="246635"/>
            <a:ext cx="8229600" cy="1143000"/>
          </a:xfrm>
        </p:spPr>
        <p:txBody>
          <a:bodyPr vert="horz" lIns="91440" tIns="45720" rIns="91440" bIns="45720" rtlCol="0" anchor="ctr">
            <a:normAutofit fontScale="90000"/>
          </a:bodyPr>
          <a:lstStyle/>
          <a:p>
            <a:pPr eaLnBrk="1" hangingPunct="1">
              <a:lnSpc>
                <a:spcPct val="90000"/>
              </a:lnSpc>
            </a:pPr>
            <a:r>
              <a:rPr lang="en-US" sz="3500" b="1" kern="1200" dirty="0">
                <a:solidFill>
                  <a:schemeClr val="accent2"/>
                </a:solidFill>
              </a:rPr>
              <a:t>Removing Outliers: </a:t>
            </a:r>
            <a:br>
              <a:rPr lang="en-US" sz="3500" b="1" kern="1200" dirty="0">
                <a:solidFill>
                  <a:schemeClr val="accent2"/>
                </a:solidFill>
              </a:rPr>
            </a:br>
            <a:br>
              <a:rPr lang="en-US" sz="3500" b="1" kern="1200" dirty="0">
                <a:solidFill>
                  <a:schemeClr val="accent2"/>
                </a:solidFill>
              </a:rPr>
            </a:br>
            <a:r>
              <a:rPr lang="en-US" sz="3500" b="1" kern="1200" dirty="0">
                <a:solidFill>
                  <a:schemeClr val="accent2"/>
                </a:solidFill>
              </a:rPr>
              <a:t>Another Example</a:t>
            </a:r>
          </a:p>
        </p:txBody>
      </p:sp>
      <p:sp>
        <p:nvSpPr>
          <p:cNvPr id="5" name="Rectangle 4">
            <a:extLst>
              <a:ext uri="{FF2B5EF4-FFF2-40B4-BE49-F238E27FC236}">
                <a16:creationId xmlns:a16="http://schemas.microsoft.com/office/drawing/2014/main" id="{1E5ED01F-C835-5D42-9655-9B948838471A}"/>
              </a:ext>
            </a:extLst>
          </p:cNvPr>
          <p:cNvSpPr/>
          <p:nvPr/>
        </p:nvSpPr>
        <p:spPr>
          <a:xfrm>
            <a:off x="755576" y="5900082"/>
            <a:ext cx="7920880" cy="646331"/>
          </a:xfrm>
          <a:prstGeom prst="rect">
            <a:avLst/>
          </a:prstGeom>
        </p:spPr>
        <p:txBody>
          <a:bodyPr wrap="square">
            <a:spAutoFit/>
          </a:bodyPr>
          <a:lstStyle/>
          <a:p>
            <a:r>
              <a:rPr lang="en-US" dirty="0"/>
              <a:t>https://</a:t>
            </a:r>
            <a:r>
              <a:rPr lang="en-US" dirty="0" err="1"/>
              <a:t>www.kdnuggets.com</a:t>
            </a:r>
            <a:r>
              <a:rPr lang="en-US" dirty="0"/>
              <a:t>/2017/02/removing-outliers-standard-deviation-</a:t>
            </a:r>
            <a:r>
              <a:rPr lang="en-US" dirty="0" err="1"/>
              <a:t>python.html</a:t>
            </a:r>
            <a:endParaRPr lang="en-US" dirty="0"/>
          </a:p>
        </p:txBody>
      </p:sp>
      <p:sp>
        <p:nvSpPr>
          <p:cNvPr id="9" name="Rectangle 8">
            <a:extLst>
              <a:ext uri="{FF2B5EF4-FFF2-40B4-BE49-F238E27FC236}">
                <a16:creationId xmlns:a16="http://schemas.microsoft.com/office/drawing/2014/main" id="{3A560F60-1EA6-0448-AD89-409E9F43649F}"/>
              </a:ext>
            </a:extLst>
          </p:cNvPr>
          <p:cNvSpPr/>
          <p:nvPr/>
        </p:nvSpPr>
        <p:spPr>
          <a:xfrm>
            <a:off x="755576" y="1767545"/>
            <a:ext cx="6408712" cy="369332"/>
          </a:xfrm>
          <a:prstGeom prst="rect">
            <a:avLst/>
          </a:prstGeom>
        </p:spPr>
        <p:txBody>
          <a:bodyPr wrap="square">
            <a:spAutoFit/>
          </a:bodyPr>
          <a:lstStyle/>
          <a:p>
            <a:r>
              <a:rPr lang="en-US" b="1" dirty="0"/>
              <a:t>Remove Outliers Using Normal Distribution and S.D.</a:t>
            </a:r>
          </a:p>
        </p:txBody>
      </p:sp>
      <p:sp>
        <p:nvSpPr>
          <p:cNvPr id="23" name="Rectangle 22">
            <a:extLst>
              <a:ext uri="{FF2B5EF4-FFF2-40B4-BE49-F238E27FC236}">
                <a16:creationId xmlns:a16="http://schemas.microsoft.com/office/drawing/2014/main" id="{FC8BB0DB-9F5E-614C-891F-EDBB0FA5AD40}"/>
              </a:ext>
            </a:extLst>
          </p:cNvPr>
          <p:cNvSpPr/>
          <p:nvPr/>
        </p:nvSpPr>
        <p:spPr>
          <a:xfrm>
            <a:off x="790116" y="3717032"/>
            <a:ext cx="7763012" cy="2083297"/>
          </a:xfrm>
          <a:prstGeom prst="rect">
            <a:avLst/>
          </a:prstGeom>
        </p:spPr>
        <p:txBody>
          <a:bodyPr wrap="square">
            <a:spAutoFit/>
          </a:bodyPr>
          <a:lstStyle/>
          <a:p>
            <a:r>
              <a:rPr lang="en-US" dirty="0" err="1"/>
              <a:t>arr</a:t>
            </a:r>
            <a:r>
              <a:rPr lang="en-US" dirty="0"/>
              <a:t> = [10, 386, 479, 627, 20, 523, 482, 483, 542, 699, 535, 617, 577, 471, 615, 583, 441, 562, 563, 527, 453, 530, 433, 541, 585, 704, 443, 569, 430, 637, 331, 511, 552, 496, 484, 566, 554, 472, 335, 440, 579, 341, 545, 615, 548, 604, 439, 556, 442, 461, 624, 611, 444, 578, 405, 487, 490, 496, 398, 512, 422, 455, 449, 432, 607, 679, 434, 597, 639, 565, 415, 486, 668, 414, 665, 763, 557, 304, 404, 454, 689, 610, 483, 441, 657, 590, 492, 476, 437, 483, 529, 363, 711, 543]</a:t>
            </a:r>
          </a:p>
        </p:txBody>
      </p:sp>
      <p:sp>
        <p:nvSpPr>
          <p:cNvPr id="24" name="Rectangle 23">
            <a:extLst>
              <a:ext uri="{FF2B5EF4-FFF2-40B4-BE49-F238E27FC236}">
                <a16:creationId xmlns:a16="http://schemas.microsoft.com/office/drawing/2014/main" id="{4AC3FBE8-DD37-3B44-BE3C-6DE376C8ED26}"/>
              </a:ext>
            </a:extLst>
          </p:cNvPr>
          <p:cNvSpPr/>
          <p:nvPr/>
        </p:nvSpPr>
        <p:spPr>
          <a:xfrm>
            <a:off x="757988" y="2308349"/>
            <a:ext cx="7595895" cy="923330"/>
          </a:xfrm>
          <a:prstGeom prst="rect">
            <a:avLst/>
          </a:prstGeom>
        </p:spPr>
        <p:txBody>
          <a:bodyPr wrap="square">
            <a:spAutoFit/>
          </a:bodyPr>
          <a:lstStyle/>
          <a:p>
            <a:r>
              <a:rPr lang="en-US" b="1" dirty="0"/>
              <a:t>Approach is to remove the outlier points by eliminating any points that were above (Mean + 2*SD) and any points below (Mean - 2*SD) before plotting the frequencies.</a:t>
            </a:r>
          </a:p>
        </p:txBody>
      </p:sp>
      <p:sp>
        <p:nvSpPr>
          <p:cNvPr id="2" name="Slide Number Placeholder 1">
            <a:extLst>
              <a:ext uri="{FF2B5EF4-FFF2-40B4-BE49-F238E27FC236}">
                <a16:creationId xmlns:a16="http://schemas.microsoft.com/office/drawing/2014/main" id="{EBC0B002-F008-C64D-B3F5-F77875119DE8}"/>
              </a:ext>
            </a:extLst>
          </p:cNvPr>
          <p:cNvSpPr>
            <a:spLocks noGrp="1"/>
          </p:cNvSpPr>
          <p:nvPr>
            <p:ph type="sldNum" sz="quarter" idx="12"/>
          </p:nvPr>
        </p:nvSpPr>
        <p:spPr/>
        <p:txBody>
          <a:bodyPr/>
          <a:lstStyle/>
          <a:p>
            <a:pPr>
              <a:defRPr/>
            </a:pPr>
            <a:fld id="{740F825C-949B-974C-AB99-C3CE0C97A40B}" type="slidenum">
              <a:rPr lang="en-GB" altLang="en-US" smtClean="0"/>
              <a:pPr>
                <a:defRPr/>
              </a:pPr>
              <a:t>134</a:t>
            </a:fld>
            <a:endParaRPr lang="en-GB" altLang="en-US"/>
          </a:p>
        </p:txBody>
      </p:sp>
    </p:spTree>
    <p:extLst>
      <p:ext uri="{BB962C8B-B14F-4D97-AF65-F5344CB8AC3E}">
        <p14:creationId xmlns:p14="http://schemas.microsoft.com/office/powerpoint/2010/main" val="806797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8" name="Title 1">
            <a:extLst>
              <a:ext uri="{FF2B5EF4-FFF2-40B4-BE49-F238E27FC236}">
                <a16:creationId xmlns:a16="http://schemas.microsoft.com/office/drawing/2014/main" id="{515A8315-E5B0-B543-9E42-20631A6CAB6A}"/>
              </a:ext>
            </a:extLst>
          </p:cNvPr>
          <p:cNvSpPr>
            <a:spLocks noGrp="1"/>
          </p:cNvSpPr>
          <p:nvPr>
            <p:ph type="title"/>
          </p:nvPr>
        </p:nvSpPr>
        <p:spPr>
          <a:xfrm>
            <a:off x="302840" y="221152"/>
            <a:ext cx="8229600" cy="1143000"/>
          </a:xfrm>
        </p:spPr>
        <p:txBody>
          <a:bodyPr vert="horz" lIns="91440" tIns="45720" rIns="91440" bIns="45720" rtlCol="0" anchor="ctr">
            <a:normAutofit fontScale="90000"/>
          </a:bodyPr>
          <a:lstStyle/>
          <a:p>
            <a:pPr eaLnBrk="1" hangingPunct="1">
              <a:lnSpc>
                <a:spcPct val="90000"/>
              </a:lnSpc>
            </a:pPr>
            <a:r>
              <a:rPr lang="en-US" sz="3500" b="1" kern="1200" dirty="0">
                <a:solidFill>
                  <a:schemeClr val="accent2"/>
                </a:solidFill>
              </a:rPr>
              <a:t>Removing Outliers: </a:t>
            </a:r>
            <a:br>
              <a:rPr lang="en-US" sz="3500" b="1" kern="1200" dirty="0">
                <a:solidFill>
                  <a:schemeClr val="accent2"/>
                </a:solidFill>
              </a:rPr>
            </a:br>
            <a:br>
              <a:rPr lang="en-US" sz="3500" b="1" kern="1200" dirty="0">
                <a:solidFill>
                  <a:schemeClr val="accent2"/>
                </a:solidFill>
              </a:rPr>
            </a:br>
            <a:r>
              <a:rPr lang="en-US" sz="3500" b="1" kern="1200" dirty="0">
                <a:solidFill>
                  <a:schemeClr val="accent2"/>
                </a:solidFill>
              </a:rPr>
              <a:t>Another Example</a:t>
            </a:r>
          </a:p>
        </p:txBody>
      </p:sp>
      <p:sp>
        <p:nvSpPr>
          <p:cNvPr id="5" name="Rectangle 4">
            <a:extLst>
              <a:ext uri="{FF2B5EF4-FFF2-40B4-BE49-F238E27FC236}">
                <a16:creationId xmlns:a16="http://schemas.microsoft.com/office/drawing/2014/main" id="{1E5ED01F-C835-5D42-9655-9B948838471A}"/>
              </a:ext>
            </a:extLst>
          </p:cNvPr>
          <p:cNvSpPr/>
          <p:nvPr/>
        </p:nvSpPr>
        <p:spPr>
          <a:xfrm>
            <a:off x="755576" y="5900082"/>
            <a:ext cx="7920880" cy="646331"/>
          </a:xfrm>
          <a:prstGeom prst="rect">
            <a:avLst/>
          </a:prstGeom>
        </p:spPr>
        <p:txBody>
          <a:bodyPr wrap="square">
            <a:spAutoFit/>
          </a:bodyPr>
          <a:lstStyle/>
          <a:p>
            <a:r>
              <a:rPr lang="en-US" dirty="0"/>
              <a:t>https://</a:t>
            </a:r>
            <a:r>
              <a:rPr lang="en-US" dirty="0" err="1"/>
              <a:t>www.kdnuggets.com</a:t>
            </a:r>
            <a:r>
              <a:rPr lang="en-US" dirty="0"/>
              <a:t>/2017/02/removing-outliers-standard-deviation-</a:t>
            </a:r>
            <a:r>
              <a:rPr lang="en-US" dirty="0" err="1"/>
              <a:t>python.html</a:t>
            </a:r>
            <a:endParaRPr lang="en-US" dirty="0"/>
          </a:p>
        </p:txBody>
      </p:sp>
      <p:sp>
        <p:nvSpPr>
          <p:cNvPr id="9" name="Rectangle 8">
            <a:extLst>
              <a:ext uri="{FF2B5EF4-FFF2-40B4-BE49-F238E27FC236}">
                <a16:creationId xmlns:a16="http://schemas.microsoft.com/office/drawing/2014/main" id="{3A560F60-1EA6-0448-AD89-409E9F43649F}"/>
              </a:ext>
            </a:extLst>
          </p:cNvPr>
          <p:cNvSpPr/>
          <p:nvPr/>
        </p:nvSpPr>
        <p:spPr>
          <a:xfrm>
            <a:off x="636232" y="1771985"/>
            <a:ext cx="6408712" cy="369332"/>
          </a:xfrm>
          <a:prstGeom prst="rect">
            <a:avLst/>
          </a:prstGeom>
        </p:spPr>
        <p:txBody>
          <a:bodyPr wrap="square">
            <a:spAutoFit/>
          </a:bodyPr>
          <a:lstStyle/>
          <a:p>
            <a:r>
              <a:rPr lang="en-US" b="1" dirty="0"/>
              <a:t>Remove Outliers Using Normal Distribution and S.D.</a:t>
            </a:r>
          </a:p>
        </p:txBody>
      </p:sp>
      <p:sp>
        <p:nvSpPr>
          <p:cNvPr id="12" name="Rectangle 11">
            <a:extLst>
              <a:ext uri="{FF2B5EF4-FFF2-40B4-BE49-F238E27FC236}">
                <a16:creationId xmlns:a16="http://schemas.microsoft.com/office/drawing/2014/main" id="{854115E9-0963-B04D-9340-DFB26AB874CC}"/>
              </a:ext>
            </a:extLst>
          </p:cNvPr>
          <p:cNvSpPr/>
          <p:nvPr/>
        </p:nvSpPr>
        <p:spPr>
          <a:xfrm>
            <a:off x="752925" y="2348880"/>
            <a:ext cx="3085012" cy="369332"/>
          </a:xfrm>
          <a:prstGeom prst="rect">
            <a:avLst/>
          </a:prstGeom>
        </p:spPr>
        <p:txBody>
          <a:bodyPr wrap="none">
            <a:spAutoFit/>
          </a:bodyPr>
          <a:lstStyle/>
          <a:p>
            <a:r>
              <a:rPr lang="en-US" dirty="0"/>
              <a:t>elements = </a:t>
            </a:r>
            <a:r>
              <a:rPr lang="en-US" dirty="0" err="1"/>
              <a:t>numpy.array</a:t>
            </a:r>
            <a:r>
              <a:rPr lang="en-US" dirty="0"/>
              <a:t>(</a:t>
            </a:r>
            <a:r>
              <a:rPr lang="en-US" dirty="0" err="1"/>
              <a:t>arr</a:t>
            </a:r>
            <a:r>
              <a:rPr lang="en-US" dirty="0"/>
              <a:t>)</a:t>
            </a:r>
          </a:p>
        </p:txBody>
      </p:sp>
      <p:sp>
        <p:nvSpPr>
          <p:cNvPr id="16" name="Rectangle 15">
            <a:extLst>
              <a:ext uri="{FF2B5EF4-FFF2-40B4-BE49-F238E27FC236}">
                <a16:creationId xmlns:a16="http://schemas.microsoft.com/office/drawing/2014/main" id="{5BC33E36-8BFF-8040-A769-B03ACD9C0855}"/>
              </a:ext>
            </a:extLst>
          </p:cNvPr>
          <p:cNvSpPr/>
          <p:nvPr/>
        </p:nvSpPr>
        <p:spPr>
          <a:xfrm>
            <a:off x="752925" y="2780928"/>
            <a:ext cx="4232762" cy="369332"/>
          </a:xfrm>
          <a:prstGeom prst="rect">
            <a:avLst/>
          </a:prstGeom>
        </p:spPr>
        <p:txBody>
          <a:bodyPr wrap="none">
            <a:spAutoFit/>
          </a:bodyPr>
          <a:lstStyle/>
          <a:p>
            <a:r>
              <a:rPr lang="en-US" dirty="0"/>
              <a:t>mean = </a:t>
            </a:r>
            <a:r>
              <a:rPr lang="en-US" dirty="0" err="1"/>
              <a:t>numpy.mean</a:t>
            </a:r>
            <a:r>
              <a:rPr lang="en-US" dirty="0"/>
              <a:t>(elements, axis=0)</a:t>
            </a:r>
          </a:p>
        </p:txBody>
      </p:sp>
      <p:sp>
        <p:nvSpPr>
          <p:cNvPr id="17" name="Rectangle 16">
            <a:extLst>
              <a:ext uri="{FF2B5EF4-FFF2-40B4-BE49-F238E27FC236}">
                <a16:creationId xmlns:a16="http://schemas.microsoft.com/office/drawing/2014/main" id="{9465AC4E-483F-1346-86AD-0F94110FF386}"/>
              </a:ext>
            </a:extLst>
          </p:cNvPr>
          <p:cNvSpPr/>
          <p:nvPr/>
        </p:nvSpPr>
        <p:spPr>
          <a:xfrm>
            <a:off x="787607" y="3212976"/>
            <a:ext cx="3630033" cy="369332"/>
          </a:xfrm>
          <a:prstGeom prst="rect">
            <a:avLst/>
          </a:prstGeom>
        </p:spPr>
        <p:txBody>
          <a:bodyPr wrap="none">
            <a:spAutoFit/>
          </a:bodyPr>
          <a:lstStyle/>
          <a:p>
            <a:r>
              <a:rPr lang="en-US" dirty="0" err="1"/>
              <a:t>sd</a:t>
            </a:r>
            <a:r>
              <a:rPr lang="en-US" dirty="0"/>
              <a:t> = </a:t>
            </a:r>
            <a:r>
              <a:rPr lang="en-US" dirty="0" err="1"/>
              <a:t>numpy.std</a:t>
            </a:r>
            <a:r>
              <a:rPr lang="en-US" dirty="0"/>
              <a:t>(elements, axis=0)</a:t>
            </a:r>
          </a:p>
        </p:txBody>
      </p:sp>
      <p:sp>
        <p:nvSpPr>
          <p:cNvPr id="21" name="Rectangle 20">
            <a:extLst>
              <a:ext uri="{FF2B5EF4-FFF2-40B4-BE49-F238E27FC236}">
                <a16:creationId xmlns:a16="http://schemas.microsoft.com/office/drawing/2014/main" id="{6D09CF1A-2C48-9B48-9404-E3106C76F5C3}"/>
              </a:ext>
            </a:extLst>
          </p:cNvPr>
          <p:cNvSpPr/>
          <p:nvPr/>
        </p:nvSpPr>
        <p:spPr>
          <a:xfrm>
            <a:off x="798030" y="3717032"/>
            <a:ext cx="7302362" cy="369332"/>
          </a:xfrm>
          <a:prstGeom prst="rect">
            <a:avLst/>
          </a:prstGeom>
        </p:spPr>
        <p:txBody>
          <a:bodyPr wrap="square">
            <a:spAutoFit/>
          </a:bodyPr>
          <a:lstStyle/>
          <a:p>
            <a:r>
              <a:rPr lang="en-US" dirty="0" err="1"/>
              <a:t>final_list</a:t>
            </a:r>
            <a:r>
              <a:rPr lang="en-US" dirty="0"/>
              <a:t> = [x for x in </a:t>
            </a:r>
            <a:r>
              <a:rPr lang="en-US" dirty="0" err="1"/>
              <a:t>arr</a:t>
            </a:r>
            <a:r>
              <a:rPr lang="en-US" dirty="0"/>
              <a:t> if (x &gt; mean - 2 * </a:t>
            </a:r>
            <a:r>
              <a:rPr lang="en-US" dirty="0" err="1"/>
              <a:t>sd</a:t>
            </a:r>
            <a:r>
              <a:rPr lang="en-US" dirty="0"/>
              <a:t>)]</a:t>
            </a:r>
          </a:p>
        </p:txBody>
      </p:sp>
      <p:sp>
        <p:nvSpPr>
          <p:cNvPr id="22" name="Rectangle 21">
            <a:extLst>
              <a:ext uri="{FF2B5EF4-FFF2-40B4-BE49-F238E27FC236}">
                <a16:creationId xmlns:a16="http://schemas.microsoft.com/office/drawing/2014/main" id="{B36837F0-4552-3F45-B39C-CF98C9AEF40A}"/>
              </a:ext>
            </a:extLst>
          </p:cNvPr>
          <p:cNvSpPr/>
          <p:nvPr/>
        </p:nvSpPr>
        <p:spPr>
          <a:xfrm>
            <a:off x="798030" y="4221088"/>
            <a:ext cx="6246914" cy="369332"/>
          </a:xfrm>
          <a:prstGeom prst="rect">
            <a:avLst/>
          </a:prstGeom>
        </p:spPr>
        <p:txBody>
          <a:bodyPr wrap="square">
            <a:spAutoFit/>
          </a:bodyPr>
          <a:lstStyle/>
          <a:p>
            <a:r>
              <a:rPr lang="en-US" dirty="0" err="1"/>
              <a:t>final_list</a:t>
            </a:r>
            <a:r>
              <a:rPr lang="en-US" dirty="0"/>
              <a:t> = [x for x in </a:t>
            </a:r>
            <a:r>
              <a:rPr lang="en-US" dirty="0" err="1"/>
              <a:t>final_list</a:t>
            </a:r>
            <a:r>
              <a:rPr lang="en-US" dirty="0"/>
              <a:t> if (x &lt; mean + 2 * </a:t>
            </a:r>
            <a:r>
              <a:rPr lang="en-US" dirty="0" err="1"/>
              <a:t>sd</a:t>
            </a:r>
            <a:r>
              <a:rPr lang="en-US" dirty="0"/>
              <a:t>)]</a:t>
            </a:r>
          </a:p>
        </p:txBody>
      </p:sp>
      <p:sp>
        <p:nvSpPr>
          <p:cNvPr id="24" name="Rectangle 23">
            <a:extLst>
              <a:ext uri="{FF2B5EF4-FFF2-40B4-BE49-F238E27FC236}">
                <a16:creationId xmlns:a16="http://schemas.microsoft.com/office/drawing/2014/main" id="{E128CE4F-C23A-F749-9271-CE6CF41049EA}"/>
              </a:ext>
            </a:extLst>
          </p:cNvPr>
          <p:cNvSpPr/>
          <p:nvPr/>
        </p:nvSpPr>
        <p:spPr>
          <a:xfrm>
            <a:off x="787607" y="4797152"/>
            <a:ext cx="1620957" cy="369332"/>
          </a:xfrm>
          <a:prstGeom prst="rect">
            <a:avLst/>
          </a:prstGeom>
        </p:spPr>
        <p:txBody>
          <a:bodyPr wrap="none">
            <a:spAutoFit/>
          </a:bodyPr>
          <a:lstStyle/>
          <a:p>
            <a:r>
              <a:rPr lang="en-US" dirty="0"/>
              <a:t>print(</a:t>
            </a:r>
            <a:r>
              <a:rPr lang="en-US" dirty="0" err="1"/>
              <a:t>final_list</a:t>
            </a:r>
            <a:r>
              <a:rPr lang="en-US" dirty="0"/>
              <a:t>)</a:t>
            </a:r>
          </a:p>
        </p:txBody>
      </p:sp>
      <p:sp>
        <p:nvSpPr>
          <p:cNvPr id="2" name="Slide Number Placeholder 1">
            <a:extLst>
              <a:ext uri="{FF2B5EF4-FFF2-40B4-BE49-F238E27FC236}">
                <a16:creationId xmlns:a16="http://schemas.microsoft.com/office/drawing/2014/main" id="{3DC9BB50-058B-5A47-9530-3E9FE8AC02B5}"/>
              </a:ext>
            </a:extLst>
          </p:cNvPr>
          <p:cNvSpPr>
            <a:spLocks noGrp="1"/>
          </p:cNvSpPr>
          <p:nvPr>
            <p:ph type="sldNum" sz="quarter" idx="12"/>
          </p:nvPr>
        </p:nvSpPr>
        <p:spPr/>
        <p:txBody>
          <a:bodyPr/>
          <a:lstStyle/>
          <a:p>
            <a:pPr>
              <a:defRPr/>
            </a:pPr>
            <a:fld id="{740F825C-949B-974C-AB99-C3CE0C97A40B}" type="slidenum">
              <a:rPr lang="en-GB" altLang="en-US" smtClean="0"/>
              <a:pPr>
                <a:defRPr/>
              </a:pPr>
              <a:t>135</a:t>
            </a:fld>
            <a:endParaRPr lang="en-GB" altLang="en-US"/>
          </a:p>
        </p:txBody>
      </p:sp>
    </p:spTree>
    <p:extLst>
      <p:ext uri="{BB962C8B-B14F-4D97-AF65-F5344CB8AC3E}">
        <p14:creationId xmlns:p14="http://schemas.microsoft.com/office/powerpoint/2010/main" val="15789759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628650" y="365125"/>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Other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3" name="Rectangle 2">
            <a:extLst>
              <a:ext uri="{FF2B5EF4-FFF2-40B4-BE49-F238E27FC236}">
                <a16:creationId xmlns:a16="http://schemas.microsoft.com/office/drawing/2014/main" id="{C4DF2F9E-3645-3D48-9BA4-0F3B160B12CE}"/>
              </a:ext>
            </a:extLst>
          </p:cNvPr>
          <p:cNvSpPr/>
          <p:nvPr/>
        </p:nvSpPr>
        <p:spPr>
          <a:xfrm>
            <a:off x="1188133" y="2086053"/>
            <a:ext cx="6390456" cy="369332"/>
          </a:xfrm>
          <a:prstGeom prst="rect">
            <a:avLst/>
          </a:prstGeom>
        </p:spPr>
        <p:txBody>
          <a:bodyPr wrap="square">
            <a:spAutoFit/>
          </a:bodyPr>
          <a:lstStyle/>
          <a:p>
            <a:r>
              <a:rPr lang="en-US" dirty="0"/>
              <a:t>https://</a:t>
            </a:r>
            <a:r>
              <a:rPr lang="en-US" dirty="0" err="1"/>
              <a:t>haridas.in</a:t>
            </a:r>
            <a:r>
              <a:rPr lang="en-US" dirty="0"/>
              <a:t>/outlier-removal-</a:t>
            </a:r>
            <a:r>
              <a:rPr lang="en-US" dirty="0" err="1"/>
              <a:t>clustering.html</a:t>
            </a:r>
            <a:endParaRPr lang="en-US" dirty="0"/>
          </a:p>
        </p:txBody>
      </p:sp>
      <p:sp>
        <p:nvSpPr>
          <p:cNvPr id="6" name="Rectangle 5">
            <a:extLst>
              <a:ext uri="{FF2B5EF4-FFF2-40B4-BE49-F238E27FC236}">
                <a16:creationId xmlns:a16="http://schemas.microsoft.com/office/drawing/2014/main" id="{1996D61D-AE4D-7146-9F3B-ACB8489F9A1C}"/>
              </a:ext>
            </a:extLst>
          </p:cNvPr>
          <p:cNvSpPr/>
          <p:nvPr/>
        </p:nvSpPr>
        <p:spPr>
          <a:xfrm>
            <a:off x="934981" y="1593086"/>
            <a:ext cx="3448380" cy="369332"/>
          </a:xfrm>
          <a:prstGeom prst="rect">
            <a:avLst/>
          </a:prstGeom>
        </p:spPr>
        <p:txBody>
          <a:bodyPr wrap="none">
            <a:spAutoFit/>
          </a:bodyPr>
          <a:lstStyle/>
          <a:p>
            <a:pPr marL="285750" indent="-285750">
              <a:buFont typeface="Arial" panose="020B0604020202020204" pitchFamily="34" charset="0"/>
              <a:buChar char="•"/>
            </a:pPr>
            <a:r>
              <a:rPr lang="en-US" b="1" dirty="0"/>
              <a:t>Outlier Removal Clustering</a:t>
            </a:r>
          </a:p>
        </p:txBody>
      </p:sp>
      <p:sp>
        <p:nvSpPr>
          <p:cNvPr id="7" name="Rectangle 6">
            <a:extLst>
              <a:ext uri="{FF2B5EF4-FFF2-40B4-BE49-F238E27FC236}">
                <a16:creationId xmlns:a16="http://schemas.microsoft.com/office/drawing/2014/main" id="{27129920-A4ED-EA4D-A24E-0F0F9F935E5C}"/>
              </a:ext>
            </a:extLst>
          </p:cNvPr>
          <p:cNvSpPr/>
          <p:nvPr/>
        </p:nvSpPr>
        <p:spPr>
          <a:xfrm>
            <a:off x="1188132" y="2763686"/>
            <a:ext cx="7327217" cy="3139321"/>
          </a:xfrm>
          <a:prstGeom prst="rect">
            <a:avLst/>
          </a:prstGeom>
        </p:spPr>
        <p:txBody>
          <a:bodyPr wrap="square">
            <a:spAutoFit/>
          </a:bodyPr>
          <a:lstStyle/>
          <a:p>
            <a:r>
              <a:rPr lang="en-US" dirty="0"/>
              <a:t>Outlier Removal Clustering ( ORC ) is an improved version of </a:t>
            </a:r>
            <a:r>
              <a:rPr lang="en-US" dirty="0" err="1"/>
              <a:t>KMean</a:t>
            </a:r>
            <a:r>
              <a:rPr lang="en-US" dirty="0"/>
              <a:t> with outlier removal in each iteration. </a:t>
            </a:r>
          </a:p>
          <a:p>
            <a:endParaRPr lang="en-US" dirty="0"/>
          </a:p>
          <a:p>
            <a:r>
              <a:rPr lang="en-US" dirty="0"/>
              <a:t>As we all know that </a:t>
            </a:r>
            <a:r>
              <a:rPr lang="en-US" dirty="0" err="1"/>
              <a:t>KMean</a:t>
            </a:r>
            <a:r>
              <a:rPr lang="en-US" dirty="0"/>
              <a:t> is more sensitive with outliers, and might result into local optimal centroids. </a:t>
            </a:r>
          </a:p>
          <a:p>
            <a:endParaRPr lang="en-US" dirty="0"/>
          </a:p>
          <a:p>
            <a:r>
              <a:rPr lang="en-US" dirty="0"/>
              <a:t>For unsupervised clustering </a:t>
            </a:r>
            <a:r>
              <a:rPr lang="en-US" dirty="0" err="1"/>
              <a:t>KMean</a:t>
            </a:r>
            <a:r>
              <a:rPr lang="en-US" dirty="0"/>
              <a:t> is the mainly used algorithm because which is very effective as well as easy to implement. </a:t>
            </a:r>
          </a:p>
          <a:p>
            <a:endParaRPr lang="en-US" dirty="0"/>
          </a:p>
          <a:p>
            <a:r>
              <a:rPr lang="en-US" dirty="0"/>
              <a:t>For data which has lot of outliers still works well with </a:t>
            </a:r>
            <a:r>
              <a:rPr lang="en-US" dirty="0" err="1"/>
              <a:t>KMean</a:t>
            </a:r>
            <a:r>
              <a:rPr lang="en-US" dirty="0"/>
              <a:t> if we add outlier removal mechanism in each iteration of the </a:t>
            </a:r>
            <a:r>
              <a:rPr lang="en-US" dirty="0" err="1"/>
              <a:t>KMean</a:t>
            </a:r>
            <a:r>
              <a:rPr lang="en-US" dirty="0"/>
              <a:t> clustering. </a:t>
            </a:r>
          </a:p>
        </p:txBody>
      </p:sp>
      <p:sp>
        <p:nvSpPr>
          <p:cNvPr id="4" name="Slide Number Placeholder 3">
            <a:extLst>
              <a:ext uri="{FF2B5EF4-FFF2-40B4-BE49-F238E27FC236}">
                <a16:creationId xmlns:a16="http://schemas.microsoft.com/office/drawing/2014/main" id="{A3A6328F-1F6F-FD4D-80DF-7ED69F7A4F5C}"/>
              </a:ext>
            </a:extLst>
          </p:cNvPr>
          <p:cNvSpPr>
            <a:spLocks noGrp="1"/>
          </p:cNvSpPr>
          <p:nvPr>
            <p:ph type="sldNum" sz="quarter" idx="12"/>
          </p:nvPr>
        </p:nvSpPr>
        <p:spPr/>
        <p:txBody>
          <a:bodyPr/>
          <a:lstStyle/>
          <a:p>
            <a:pPr>
              <a:defRPr/>
            </a:pPr>
            <a:fld id="{740F825C-949B-974C-AB99-C3CE0C97A40B}" type="slidenum">
              <a:rPr lang="en-GB" altLang="en-US" smtClean="0"/>
              <a:pPr>
                <a:defRPr/>
              </a:pPr>
              <a:t>136</a:t>
            </a:fld>
            <a:endParaRPr lang="en-GB" altLang="en-US"/>
          </a:p>
        </p:txBody>
      </p:sp>
    </p:spTree>
    <p:extLst>
      <p:ext uri="{BB962C8B-B14F-4D97-AF65-F5344CB8AC3E}">
        <p14:creationId xmlns:p14="http://schemas.microsoft.com/office/powerpoint/2010/main" val="7755949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618306" y="-171400"/>
            <a:ext cx="7886700" cy="1306443"/>
          </a:xfrm>
        </p:spPr>
        <p:txBody>
          <a:bodyPr vert="horz" lIns="91440" tIns="45720" rIns="91440" bIns="45720" rtlCol="0" anchor="ctr">
            <a:normAutofit/>
          </a:bodyPr>
          <a:lstStyle/>
          <a:p>
            <a:pPr eaLnBrk="1" hangingPunct="1">
              <a:lnSpc>
                <a:spcPct val="90000"/>
              </a:lnSpc>
            </a:pPr>
            <a:r>
              <a:rPr lang="en-US" sz="3500" b="1" kern="1200" dirty="0">
                <a:solidFill>
                  <a:schemeClr val="accent2"/>
                </a:solidFill>
              </a:rPr>
              <a:t>Summary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4" name="Rectangle 3">
            <a:extLst>
              <a:ext uri="{FF2B5EF4-FFF2-40B4-BE49-F238E27FC236}">
                <a16:creationId xmlns:a16="http://schemas.microsoft.com/office/drawing/2014/main" id="{FE9D139B-5321-354A-B06A-829610286CCC}"/>
              </a:ext>
            </a:extLst>
          </p:cNvPr>
          <p:cNvSpPr/>
          <p:nvPr/>
        </p:nvSpPr>
        <p:spPr>
          <a:xfrm>
            <a:off x="933772" y="931942"/>
            <a:ext cx="7886700" cy="4801314"/>
          </a:xfrm>
          <a:prstGeom prst="rect">
            <a:avLst/>
          </a:prstGeom>
        </p:spPr>
        <p:txBody>
          <a:bodyPr wrap="square">
            <a:spAutoFit/>
          </a:bodyPr>
          <a:lstStyle/>
          <a:p>
            <a:r>
              <a:rPr lang="en-US" dirty="0"/>
              <a:t>Whether an outlier should be removed or not. </a:t>
            </a:r>
          </a:p>
          <a:p>
            <a:endParaRPr lang="en-US" dirty="0"/>
          </a:p>
          <a:p>
            <a:r>
              <a:rPr lang="en-US" dirty="0"/>
              <a:t>Every data analyst/data scientist might get these thoughts once in every problem they are working on. </a:t>
            </a:r>
          </a:p>
          <a:p>
            <a:endParaRPr lang="en-US" dirty="0"/>
          </a:p>
          <a:p>
            <a:r>
              <a:rPr lang="en-US" dirty="0"/>
              <a:t>Some good explanations exist</a:t>
            </a:r>
          </a:p>
          <a:p>
            <a:endParaRPr lang="en-US" dirty="0"/>
          </a:p>
          <a:p>
            <a:r>
              <a:rPr lang="en-US" dirty="0">
                <a:hlinkClick r:id="rId3"/>
              </a:rPr>
              <a:t>https://www.researchgate.net/post/When_is_it_justifiable_to_exclude_outlier_data_points_from_statistical_analyses</a:t>
            </a:r>
            <a:endParaRPr lang="en-US" dirty="0"/>
          </a:p>
          <a:p>
            <a:endParaRPr lang="en-US" dirty="0"/>
          </a:p>
          <a:p>
            <a:r>
              <a:rPr lang="en-US" dirty="0">
                <a:hlinkClick r:id="rId4"/>
              </a:rPr>
              <a:t>https://www.researchgate.net/post/Which_is_the_best_method_for_removing_outliers_in_a_data_set</a:t>
            </a:r>
            <a:endParaRPr lang="en-US" dirty="0"/>
          </a:p>
          <a:p>
            <a:endParaRPr lang="en-US" dirty="0">
              <a:hlinkClick r:id="rId5"/>
            </a:endParaRPr>
          </a:p>
          <a:p>
            <a:r>
              <a:rPr lang="en-US" dirty="0">
                <a:hlinkClick r:id="rId5"/>
              </a:rPr>
              <a:t>https://www.theanalysisfactor.com/outliers-to-drop-or-not-to-drop/</a:t>
            </a:r>
            <a:endParaRPr lang="en-US" dirty="0"/>
          </a:p>
          <a:p>
            <a:endParaRPr lang="en-US" dirty="0"/>
          </a:p>
          <a:p>
            <a:pPr algn="ctr"/>
            <a:endParaRPr lang="en-US" dirty="0"/>
          </a:p>
          <a:p>
            <a:endParaRPr lang="en-US" dirty="0"/>
          </a:p>
        </p:txBody>
      </p:sp>
      <p:sp>
        <p:nvSpPr>
          <p:cNvPr id="5" name="Rectangle 4">
            <a:extLst>
              <a:ext uri="{FF2B5EF4-FFF2-40B4-BE49-F238E27FC236}">
                <a16:creationId xmlns:a16="http://schemas.microsoft.com/office/drawing/2014/main" id="{55FC7558-4781-1047-B6AB-F66DF6A165E7}"/>
              </a:ext>
            </a:extLst>
          </p:cNvPr>
          <p:cNvSpPr/>
          <p:nvPr/>
        </p:nvSpPr>
        <p:spPr>
          <a:xfrm>
            <a:off x="971600" y="5229200"/>
            <a:ext cx="7704856" cy="1200329"/>
          </a:xfrm>
          <a:prstGeom prst="rect">
            <a:avLst/>
          </a:prstGeom>
        </p:spPr>
        <p:txBody>
          <a:bodyPr wrap="square">
            <a:spAutoFit/>
          </a:bodyPr>
          <a:lstStyle/>
          <a:p>
            <a:r>
              <a:rPr lang="en-US" dirty="0"/>
              <a:t>To summarize their explanation- bad data, wrong calculation, these can be identified as Outliers and should be dropped but at the same time you might want to correct them too, as they change the level of data i.e. mean which cause issues when you model your data.</a:t>
            </a:r>
          </a:p>
        </p:txBody>
      </p:sp>
      <p:sp>
        <p:nvSpPr>
          <p:cNvPr id="3" name="Slide Number Placeholder 2">
            <a:extLst>
              <a:ext uri="{FF2B5EF4-FFF2-40B4-BE49-F238E27FC236}">
                <a16:creationId xmlns:a16="http://schemas.microsoft.com/office/drawing/2014/main" id="{7AF6E556-9203-A048-AE34-B33B43D98FA1}"/>
              </a:ext>
            </a:extLst>
          </p:cNvPr>
          <p:cNvSpPr>
            <a:spLocks noGrp="1"/>
          </p:cNvSpPr>
          <p:nvPr>
            <p:ph type="sldNum" sz="quarter" idx="12"/>
          </p:nvPr>
        </p:nvSpPr>
        <p:spPr/>
        <p:txBody>
          <a:bodyPr/>
          <a:lstStyle/>
          <a:p>
            <a:pPr>
              <a:defRPr/>
            </a:pPr>
            <a:fld id="{740F825C-949B-974C-AB99-C3CE0C97A40B}" type="slidenum">
              <a:rPr lang="en-GB" altLang="en-US" smtClean="0"/>
              <a:pPr>
                <a:defRPr/>
              </a:pPr>
              <a:t>137</a:t>
            </a:fld>
            <a:endParaRPr lang="en-GB" altLang="en-US"/>
          </a:p>
        </p:txBody>
      </p:sp>
    </p:spTree>
    <p:extLst>
      <p:ext uri="{BB962C8B-B14F-4D97-AF65-F5344CB8AC3E}">
        <p14:creationId xmlns:p14="http://schemas.microsoft.com/office/powerpoint/2010/main" val="1210444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Discussion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1E14984E-EE87-1F4E-9AFD-27A5991E65BD}"/>
              </a:ext>
            </a:extLst>
          </p:cNvPr>
          <p:cNvSpPr>
            <a:spLocks noGrp="1"/>
          </p:cNvSpPr>
          <p:nvPr>
            <p:ph type="sldNum" sz="quarter" idx="12"/>
          </p:nvPr>
        </p:nvSpPr>
        <p:spPr/>
        <p:txBody>
          <a:bodyPr/>
          <a:lstStyle/>
          <a:p>
            <a:pPr>
              <a:defRPr/>
            </a:pPr>
            <a:fld id="{740F825C-949B-974C-AB99-C3CE0C97A40B}" type="slidenum">
              <a:rPr lang="en-GB" altLang="en-US" smtClean="0"/>
              <a:pPr>
                <a:defRPr/>
              </a:pPr>
              <a:t>138</a:t>
            </a:fld>
            <a:endParaRPr lang="en-GB" altLang="en-US"/>
          </a:p>
        </p:txBody>
      </p:sp>
    </p:spTree>
    <p:extLst>
      <p:ext uri="{BB962C8B-B14F-4D97-AF65-F5344CB8AC3E}">
        <p14:creationId xmlns:p14="http://schemas.microsoft.com/office/powerpoint/2010/main" val="22615891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708920"/>
            <a:ext cx="8229600" cy="1143000"/>
          </a:xfrm>
        </p:spPr>
        <p:txBody>
          <a:bodyPr/>
          <a:lstStyle/>
          <a:p>
            <a:r>
              <a:rPr lang="en-US" b="1" dirty="0">
                <a:solidFill>
                  <a:schemeClr val="accent2">
                    <a:lumMod val="75000"/>
                  </a:schemeClr>
                </a:solidFill>
              </a:rPr>
              <a:t>Obtaining Data through Social Media APIs</a:t>
            </a:r>
            <a:r>
              <a:rPr lang="en-US" b="1" dirty="0"/>
              <a:t>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139</a:t>
            </a:fld>
            <a:endParaRPr lang="en-GB" altLang="en-US"/>
          </a:p>
        </p:txBody>
      </p:sp>
    </p:spTree>
    <p:extLst>
      <p:ext uri="{BB962C8B-B14F-4D97-AF65-F5344CB8AC3E}">
        <p14:creationId xmlns:p14="http://schemas.microsoft.com/office/powerpoint/2010/main" val="428420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4524315"/>
          </a:xfrm>
          <a:prstGeom prst="rect">
            <a:avLst/>
          </a:prstGeom>
        </p:spPr>
        <p:txBody>
          <a:bodyPr wrap="square">
            <a:spAutoFit/>
          </a:bodyPr>
          <a:lstStyle/>
          <a:p>
            <a:endParaRPr lang="en-US" b="1" dirty="0"/>
          </a:p>
          <a:p>
            <a:pPr marL="285750" indent="-285750">
              <a:buFont typeface="Arial" panose="020B0604020202020204" pitchFamily="34" charset="0"/>
              <a:buChar char="•"/>
            </a:pPr>
            <a:r>
              <a:rPr lang="en-US" dirty="0"/>
              <a:t>We can also run into trouble if we try to use the wrong encoding to map from a string to bytes.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Strings are UTF-8 by default in Python 3, so if we try to treat them like they were in another encoding we'll create problems.</a:t>
            </a:r>
          </a:p>
          <a:p>
            <a:endParaRPr lang="en-US" dirty="0"/>
          </a:p>
          <a:p>
            <a:pPr marL="285750" indent="-285750">
              <a:buFont typeface="Arial" panose="020B0604020202020204" pitchFamily="34" charset="0"/>
              <a:buChar char="•"/>
            </a:pPr>
            <a:r>
              <a:rPr lang="en-US" dirty="0"/>
              <a:t>For example, if we try to convert a string to bytes for ASCII using encode(), we can ask for the bytes to be what they would be if the text was in ASCII.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our text isn't in ASCII, though, there will be some characters it can't handle. </a:t>
            </a:r>
          </a:p>
          <a:p>
            <a:endParaRPr lang="en-US" dirty="0"/>
          </a:p>
          <a:p>
            <a:endParaRPr lang="en-US" b="1" dirty="0"/>
          </a:p>
          <a:p>
            <a:endParaRPr lang="en-US" b="1" dirty="0"/>
          </a:p>
        </p:txBody>
      </p:sp>
      <p:sp>
        <p:nvSpPr>
          <p:cNvPr id="4" name="Slide Number Placeholder 3">
            <a:extLst>
              <a:ext uri="{FF2B5EF4-FFF2-40B4-BE49-F238E27FC236}">
                <a16:creationId xmlns:a16="http://schemas.microsoft.com/office/drawing/2014/main" id="{796CFA23-3AB4-924D-B14F-6C12C4524EF8}"/>
              </a:ext>
            </a:extLst>
          </p:cNvPr>
          <p:cNvSpPr>
            <a:spLocks noGrp="1"/>
          </p:cNvSpPr>
          <p:nvPr>
            <p:ph type="sldNum" sz="quarter" idx="12"/>
          </p:nvPr>
        </p:nvSpPr>
        <p:spPr/>
        <p:txBody>
          <a:bodyPr/>
          <a:lstStyle/>
          <a:p>
            <a:pPr>
              <a:defRPr/>
            </a:pPr>
            <a:fld id="{740F825C-949B-974C-AB99-C3CE0C97A40B}" type="slidenum">
              <a:rPr lang="en-GB" altLang="en-US" smtClean="0"/>
              <a:pPr>
                <a:defRPr/>
              </a:pPr>
              <a:t>14</a:t>
            </a:fld>
            <a:endParaRPr lang="en-GB" altLang="en-US"/>
          </a:p>
        </p:txBody>
      </p:sp>
    </p:spTree>
    <p:extLst>
      <p:ext uri="{BB962C8B-B14F-4D97-AF65-F5344CB8AC3E}">
        <p14:creationId xmlns:p14="http://schemas.microsoft.com/office/powerpoint/2010/main" val="160221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Background</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140</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554545"/>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ea typeface="Arial" panose="020B0604020202020204" pitchFamily="34" charset="0"/>
              </a:rPr>
              <a:t>Researchers and practitioners have </a:t>
            </a:r>
            <a:r>
              <a:rPr lang="en-US" sz="2000" dirty="0">
                <a:ea typeface="Times New Roman" panose="02020603050405020304" pitchFamily="18" charset="0"/>
              </a:rPr>
              <a:t>acquired</a:t>
            </a:r>
            <a:r>
              <a:rPr lang="en-US" sz="2000" dirty="0">
                <a:solidFill>
                  <a:srgbClr val="000000"/>
                </a:solidFill>
                <a:ea typeface="Arial" panose="020B0604020202020204" pitchFamily="34" charset="0"/>
              </a:rPr>
              <a:t> social media data from different platforms such as Facebook and Twitter for</a:t>
            </a:r>
            <a:r>
              <a:rPr lang="en-US" sz="2000" dirty="0">
                <a:ea typeface="Times New Roman" panose="02020603050405020304" pitchFamily="18" charset="0"/>
              </a:rPr>
              <a:t> various tasks such as personality prediction, values prediction, cognitive style prediction. </a:t>
            </a:r>
          </a:p>
          <a:p>
            <a:pPr marL="342900" indent="-342900">
              <a:buFont typeface="Arial" panose="020B0604020202020204" pitchFamily="34" charset="0"/>
              <a:buChar char="•"/>
            </a:pPr>
            <a:endParaRPr lang="en-US" sz="2000" dirty="0">
              <a:ea typeface="Times New Roman" panose="02020603050405020304" pitchFamily="18" charset="0"/>
            </a:endParaRPr>
          </a:p>
          <a:p>
            <a:pPr marL="342900" indent="-342900">
              <a:buFont typeface="Arial" panose="020B0604020202020204" pitchFamily="34" charset="0"/>
              <a:buChar char="•"/>
            </a:pPr>
            <a:r>
              <a:rPr lang="en-US" sz="2000" dirty="0">
                <a:ea typeface="Times New Roman" panose="02020603050405020304" pitchFamily="18" charset="0"/>
              </a:rPr>
              <a:t>Online discussion forum data such as Reddit has been used for identifying and interpreting categories of words which are indicative of basic human values</a:t>
            </a:r>
            <a:r>
              <a:rPr lang="en-US" sz="2000" dirty="0">
                <a:solidFill>
                  <a:srgbClr val="000000"/>
                </a:solidFill>
                <a:ea typeface="Arial" panose="020B0604020202020204" pitchFamily="34" charset="0"/>
              </a:rPr>
              <a:t>.</a:t>
            </a:r>
            <a:r>
              <a:rPr lang="en-US" sz="2000" dirty="0"/>
              <a:t> </a:t>
            </a:r>
          </a:p>
        </p:txBody>
      </p:sp>
    </p:spTree>
    <p:extLst>
      <p:ext uri="{BB962C8B-B14F-4D97-AF65-F5344CB8AC3E}">
        <p14:creationId xmlns:p14="http://schemas.microsoft.com/office/powerpoint/2010/main" val="23981195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Social Media APIs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141</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3170099"/>
          </a:xfrm>
          <a:prstGeom prst="rect">
            <a:avLst/>
          </a:prstGeom>
        </p:spPr>
        <p:txBody>
          <a:bodyPr wrap="square">
            <a:spAutoFit/>
          </a:bodyPr>
          <a:lstStyle/>
          <a:p>
            <a:pPr marL="342900" indent="-342900">
              <a:buFont typeface="Arial" panose="020B0604020202020204" pitchFamily="34" charset="0"/>
              <a:buChar char="•"/>
            </a:pPr>
            <a:r>
              <a:rPr lang="en-US" dirty="0"/>
              <a:t>For data acquisition from these social media platforms, most often developers would use APIs offered by the platforms.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Twitter API: </a:t>
            </a:r>
            <a:r>
              <a:rPr lang="en-US" dirty="0">
                <a:hlinkClick r:id="rId3"/>
              </a:rPr>
              <a:t>https://developer.twitter.com/en/docs</a:t>
            </a:r>
            <a:r>
              <a:rPr lang="en-US" dirty="0"/>
              <a:t> </a:t>
            </a:r>
          </a:p>
          <a:p>
            <a:pPr marL="342900" indent="-342900">
              <a:buFont typeface="Arial" panose="020B0604020202020204" pitchFamily="34" charset="0"/>
              <a:buChar char="•"/>
            </a:pPr>
            <a:r>
              <a:rPr lang="en-US" dirty="0"/>
              <a:t>Facebook API: </a:t>
            </a:r>
            <a:r>
              <a:rPr lang="en-US" dirty="0">
                <a:hlinkClick r:id="rId4"/>
              </a:rPr>
              <a:t>https://developers.facebook.com/</a:t>
            </a:r>
            <a:endParaRPr lang="en-US" dirty="0"/>
          </a:p>
          <a:p>
            <a:pPr marL="342900" indent="-342900">
              <a:buFont typeface="Arial" panose="020B0604020202020204" pitchFamily="34" charset="0"/>
              <a:buChar char="•"/>
            </a:pPr>
            <a:r>
              <a:rPr lang="en-US" dirty="0"/>
              <a:t>Instagram API: </a:t>
            </a:r>
            <a:r>
              <a:rPr lang="en-US" dirty="0">
                <a:hlinkClick r:id="rId5"/>
              </a:rPr>
              <a:t>https://www.instagram.com/developer/</a:t>
            </a:r>
            <a:endParaRPr lang="en-US" dirty="0"/>
          </a:p>
          <a:p>
            <a:pPr marL="342900" indent="-342900">
              <a:buFont typeface="Arial" panose="020B0604020202020204" pitchFamily="34" charset="0"/>
              <a:buChar char="•"/>
            </a:pPr>
            <a:r>
              <a:rPr lang="en-US" dirty="0" err="1"/>
              <a:t>Tiktok</a:t>
            </a:r>
            <a:r>
              <a:rPr lang="en-US" dirty="0"/>
              <a:t> API: </a:t>
            </a:r>
            <a:r>
              <a:rPr lang="en-US" dirty="0">
                <a:hlinkClick r:id="rId6"/>
              </a:rPr>
              <a:t>https://developers.tiktok.com/</a:t>
            </a:r>
            <a:endParaRPr lang="en-US" dirty="0"/>
          </a:p>
          <a:p>
            <a:pPr marL="342900" indent="-342900">
              <a:buFont typeface="Arial" panose="020B0604020202020204" pitchFamily="34" charset="0"/>
              <a:buChar char="•"/>
            </a:pPr>
            <a:r>
              <a:rPr lang="en-US" dirty="0"/>
              <a:t>Reddit API: </a:t>
            </a:r>
            <a:r>
              <a:rPr lang="en-US" dirty="0">
                <a:hlinkClick r:id="rId7"/>
              </a:rPr>
              <a:t>https://www.reddit.com/dev/api/</a:t>
            </a:r>
            <a:endParaRPr lang="en-US" dirty="0"/>
          </a:p>
          <a:p>
            <a:pPr marL="342900" indent="-342900">
              <a:buFont typeface="Arial" panose="020B0604020202020204" pitchFamily="34" charset="0"/>
              <a:buChar char="•"/>
            </a:pPr>
            <a:r>
              <a:rPr lang="en-US" dirty="0" err="1"/>
              <a:t>SnapChat</a:t>
            </a:r>
            <a:r>
              <a:rPr lang="en-US" dirty="0"/>
              <a:t> API: </a:t>
            </a:r>
            <a:r>
              <a:rPr lang="en-US" dirty="0">
                <a:hlinkClick r:id="rId8"/>
              </a:rPr>
              <a:t>https://kit.snapchat.com/</a:t>
            </a:r>
            <a:endParaRPr lang="en-US" dirty="0"/>
          </a:p>
          <a:p>
            <a:pPr marL="342900" indent="-342900">
              <a:buFont typeface="Arial" panose="020B0604020202020204" pitchFamily="34" charset="0"/>
              <a:buChar char="•"/>
            </a:pPr>
            <a:endParaRPr lang="en-US" dirty="0"/>
          </a:p>
          <a:p>
            <a:pPr algn="ctr"/>
            <a:r>
              <a:rPr lang="en-US" b="1" dirty="0"/>
              <a:t>Software libraries are also available for easy access to such APIs. </a:t>
            </a:r>
            <a:endParaRPr lang="en-US" sz="2000" b="1" dirty="0"/>
          </a:p>
        </p:txBody>
      </p:sp>
    </p:spTree>
    <p:extLst>
      <p:ext uri="{BB962C8B-B14F-4D97-AF65-F5344CB8AC3E}">
        <p14:creationId xmlns:p14="http://schemas.microsoft.com/office/powerpoint/2010/main" val="33199334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Historical Content Volume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142</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3724096"/>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Social media platforms also apply constraint in terms of how much historical content available from a user’s timeline.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example, Twitter allows only last 3200 tweets from a user’s timeline through API.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Social media APIs also apply authentication mechanism for getting access to data for a user.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often this is done through OAuth authentication mechanism where a client application registers with the social media platform and receives a consumer key and secret.</a:t>
            </a:r>
            <a:endParaRPr lang="en-US" sz="2000" dirty="0"/>
          </a:p>
        </p:txBody>
      </p:sp>
    </p:spTree>
    <p:extLst>
      <p:ext uri="{BB962C8B-B14F-4D97-AF65-F5344CB8AC3E}">
        <p14:creationId xmlns:p14="http://schemas.microsoft.com/office/powerpoint/2010/main" val="1314341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143</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35250" y="1882522"/>
            <a:ext cx="7416824" cy="2585323"/>
          </a:xfrm>
          <a:prstGeom prst="rect">
            <a:avLst/>
          </a:prstGeom>
        </p:spPr>
        <p:txBody>
          <a:bodyPr wrap="square">
            <a:spAutoFit/>
          </a:bodyPr>
          <a:lstStyle/>
          <a:p>
            <a:pPr marL="342900" indent="-342900">
              <a:buFont typeface="Arial" panose="020B0604020202020204" pitchFamily="34" charset="0"/>
              <a:buChar char="•"/>
            </a:pPr>
            <a:r>
              <a:rPr lang="en-US" dirty="0"/>
              <a:t>One important consideration for developers is to assess whether they need to access only public posts of users from their timeline or whether they need to access all posts.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the first case, different social media platforms provide public feed APIs (e.g., </a:t>
            </a:r>
            <a:r>
              <a:rPr lang="en-US" u="sng" dirty="0">
                <a:hlinkClick r:id="rId3"/>
              </a:rPr>
              <a:t>https://developers.facebook.com/docs/public_feed/</a:t>
            </a:r>
            <a:r>
              <a:rPr lang="en-US" dirty="0"/>
              <a:t>) where it is possible to extract public posts of a user without his or her explicit approval (i.e., without authentication).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66167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144</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35250" y="1556792"/>
            <a:ext cx="7416824" cy="2308324"/>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public posts and acquiring public posts through such APIs, a developer doesn’t need to pay special attention to data privacy.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is because when a social media user makes a public post in a specific social media platform, they are already giving permission for that post to be seen by anyone (as per the terms and condition of that specific social media platform).  </a:t>
            </a:r>
          </a:p>
        </p:txBody>
      </p:sp>
    </p:spTree>
    <p:extLst>
      <p:ext uri="{BB962C8B-B14F-4D97-AF65-F5344CB8AC3E}">
        <p14:creationId xmlns:p14="http://schemas.microsoft.com/office/powerpoint/2010/main" val="757155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145</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862322"/>
          </a:xfrm>
          <a:prstGeom prst="rect">
            <a:avLst/>
          </a:prstGeom>
        </p:spPr>
        <p:txBody>
          <a:bodyPr wrap="square">
            <a:spAutoFit/>
          </a:bodyPr>
          <a:lstStyle/>
          <a:p>
            <a:pPr marL="342900" indent="-342900">
              <a:buFont typeface="Arial" panose="020B0604020202020204" pitchFamily="34" charset="0"/>
              <a:buChar char="•"/>
            </a:pPr>
            <a:r>
              <a:rPr lang="en-US" dirty="0"/>
              <a:t>For the second case, a user needs to authenticate the API with their credentials so that the API can read and extract posts from their timeline.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data acquisition use case, the user gives specific permission to read and extract their posts. </a:t>
            </a:r>
          </a:p>
          <a:p>
            <a:endParaRPr lang="en-US" dirty="0"/>
          </a:p>
          <a:p>
            <a:pPr marL="342900" indent="-342900">
              <a:buFont typeface="Arial" panose="020B0604020202020204" pitchFamily="34" charset="0"/>
              <a:buChar char="•"/>
            </a:pPr>
            <a:r>
              <a:rPr lang="en-US" dirty="0"/>
              <a:t>However, in this case, a developer needs to obtain specific permission from the user for any intended use case of the data.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7074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146</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031325"/>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Terms and conditions of the specific use case of the data acquisition has to be made clear to the user so that no legal complications may arise at a later point.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example, if user’s tweets are obtained to develop a personality model, this intended use has to be made clear to the user upfront. </a:t>
            </a:r>
          </a:p>
        </p:txBody>
      </p:sp>
    </p:spTree>
    <p:extLst>
      <p:ext uri="{BB962C8B-B14F-4D97-AF65-F5344CB8AC3E}">
        <p14:creationId xmlns:p14="http://schemas.microsoft.com/office/powerpoint/2010/main" val="1808445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147</a:t>
            </a:fld>
            <a:endParaRPr lang="en-GB" altLang="en-US"/>
          </a:p>
        </p:txBody>
      </p:sp>
    </p:spTree>
    <p:extLst>
      <p:ext uri="{BB962C8B-B14F-4D97-AF65-F5344CB8AC3E}">
        <p14:creationId xmlns:p14="http://schemas.microsoft.com/office/powerpoint/2010/main" val="2881761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148</a:t>
            </a:fld>
            <a:endParaRPr lang="en-GB" altLang="en-US"/>
          </a:p>
        </p:txBody>
      </p:sp>
      <p:sp>
        <p:nvSpPr>
          <p:cNvPr id="5" name="Rectangle 4">
            <a:extLst>
              <a:ext uri="{FF2B5EF4-FFF2-40B4-BE49-F238E27FC236}">
                <a16:creationId xmlns:a16="http://schemas.microsoft.com/office/drawing/2014/main" id="{ECA912BC-E38A-3645-A506-590860A29972}"/>
              </a:ext>
            </a:extLst>
          </p:cNvPr>
          <p:cNvSpPr/>
          <p:nvPr/>
        </p:nvSpPr>
        <p:spPr>
          <a:xfrm>
            <a:off x="531844" y="1237320"/>
            <a:ext cx="3382144" cy="369332"/>
          </a:xfrm>
          <a:prstGeom prst="rect">
            <a:avLst/>
          </a:prstGeom>
        </p:spPr>
        <p:txBody>
          <a:bodyPr wrap="none">
            <a:spAutoFit/>
          </a:bodyPr>
          <a:lstStyle/>
          <a:p>
            <a:r>
              <a:rPr lang="en-US" b="1" dirty="0">
                <a:solidFill>
                  <a:schemeClr val="accent2">
                    <a:lumMod val="75000"/>
                  </a:schemeClr>
                </a:solidFill>
              </a:rPr>
              <a:t>REST Versus Streaming APIs</a:t>
            </a:r>
          </a:p>
        </p:txBody>
      </p:sp>
      <p:sp>
        <p:nvSpPr>
          <p:cNvPr id="6" name="Rectangle 5">
            <a:extLst>
              <a:ext uri="{FF2B5EF4-FFF2-40B4-BE49-F238E27FC236}">
                <a16:creationId xmlns:a16="http://schemas.microsoft.com/office/drawing/2014/main" id="{D702B95F-9CD6-774B-A0E5-E09ADC97F752}"/>
              </a:ext>
            </a:extLst>
          </p:cNvPr>
          <p:cNvSpPr/>
          <p:nvPr/>
        </p:nvSpPr>
        <p:spPr>
          <a:xfrm>
            <a:off x="588586" y="1844824"/>
            <a:ext cx="7727830" cy="3693319"/>
          </a:xfrm>
          <a:prstGeom prst="rect">
            <a:avLst/>
          </a:prstGeom>
        </p:spPr>
        <p:txBody>
          <a:bodyPr wrap="square">
            <a:spAutoFit/>
          </a:bodyPr>
          <a:lstStyle/>
          <a:p>
            <a:pPr marL="285750" indent="-285750">
              <a:buFont typeface="Arial" panose="020B0604020202020204" pitchFamily="34" charset="0"/>
              <a:buChar char="•"/>
            </a:pPr>
            <a:r>
              <a:rPr lang="en-US" b="1" dirty="0">
                <a:latin typeface="+mn-lt"/>
              </a:rPr>
              <a:t>The Twitter API is available in two forms: REST and Streaming.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Most APIs are RESTful, but some real-time services offer streaming APIs. </a:t>
            </a:r>
          </a:p>
          <a:p>
            <a:pPr marL="285750" indent="-285750">
              <a:buFont typeface="Arial" panose="020B0604020202020204" pitchFamily="34" charset="0"/>
              <a:buChar char="•"/>
            </a:pPr>
            <a:endParaRPr lang="en-US" dirty="0">
              <a:latin typeface="+mn-lt"/>
            </a:endParaRPr>
          </a:p>
          <a:p>
            <a:endParaRPr lang="en-US" dirty="0">
              <a:latin typeface="+mn-lt"/>
            </a:endParaRPr>
          </a:p>
          <a:p>
            <a:pPr marL="285750" indent="-285750">
              <a:buFont typeface="Arial" panose="020B0604020202020204" pitchFamily="34" charset="0"/>
              <a:buChar char="•"/>
            </a:pPr>
            <a:r>
              <a:rPr lang="en-US" dirty="0"/>
              <a:t>Data from REST APIs can be accessed using the requests library.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requests library, you can GET and POST web requests—which is what REST APIs use to return matching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case of Twitter, the REST API allows you to query tweets, post tweets, and do most things Twitter allows via its website.</a:t>
            </a:r>
            <a:endParaRPr lang="en-US" dirty="0">
              <a:latin typeface="+mn-lt"/>
            </a:endParaRPr>
          </a:p>
        </p:txBody>
      </p:sp>
    </p:spTree>
    <p:extLst>
      <p:ext uri="{BB962C8B-B14F-4D97-AF65-F5344CB8AC3E}">
        <p14:creationId xmlns:p14="http://schemas.microsoft.com/office/powerpoint/2010/main" val="16522299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149</a:t>
            </a:fld>
            <a:endParaRPr lang="en-GB" altLang="en-US"/>
          </a:p>
        </p:txBody>
      </p:sp>
      <p:sp>
        <p:nvSpPr>
          <p:cNvPr id="5" name="Rectangle 4">
            <a:extLst>
              <a:ext uri="{FF2B5EF4-FFF2-40B4-BE49-F238E27FC236}">
                <a16:creationId xmlns:a16="http://schemas.microsoft.com/office/drawing/2014/main" id="{ECA912BC-E38A-3645-A506-590860A29972}"/>
              </a:ext>
            </a:extLst>
          </p:cNvPr>
          <p:cNvSpPr/>
          <p:nvPr/>
        </p:nvSpPr>
        <p:spPr>
          <a:xfrm>
            <a:off x="531844" y="1237320"/>
            <a:ext cx="3382144" cy="369332"/>
          </a:xfrm>
          <a:prstGeom prst="rect">
            <a:avLst/>
          </a:prstGeom>
        </p:spPr>
        <p:txBody>
          <a:bodyPr wrap="none">
            <a:spAutoFit/>
          </a:bodyPr>
          <a:lstStyle/>
          <a:p>
            <a:r>
              <a:rPr lang="en-US" b="1" dirty="0">
                <a:solidFill>
                  <a:schemeClr val="accent2">
                    <a:lumMod val="75000"/>
                  </a:schemeClr>
                </a:solidFill>
              </a:rPr>
              <a:t>REST Versus Streaming APIs</a:t>
            </a:r>
          </a:p>
        </p:txBody>
      </p:sp>
      <p:sp>
        <p:nvSpPr>
          <p:cNvPr id="7" name="Rectangle 6">
            <a:extLst>
              <a:ext uri="{FF2B5EF4-FFF2-40B4-BE49-F238E27FC236}">
                <a16:creationId xmlns:a16="http://schemas.microsoft.com/office/drawing/2014/main" id="{2AA87044-9DBE-BC4E-B380-59C9DB893833}"/>
              </a:ext>
            </a:extLst>
          </p:cNvPr>
          <p:cNvSpPr/>
          <p:nvPr/>
        </p:nvSpPr>
        <p:spPr>
          <a:xfrm>
            <a:off x="556214" y="1858476"/>
            <a:ext cx="8002247" cy="1477328"/>
          </a:xfrm>
          <a:prstGeom prst="rect">
            <a:avLst/>
          </a:prstGeom>
        </p:spPr>
        <p:txBody>
          <a:bodyPr wrap="square">
            <a:spAutoFit/>
          </a:bodyPr>
          <a:lstStyle/>
          <a:p>
            <a:pPr marL="285750" indent="-285750">
              <a:buFont typeface="Arial" panose="020B0604020202020204" pitchFamily="34" charset="0"/>
              <a:buChar char="•"/>
            </a:pPr>
            <a:r>
              <a:rPr lang="en-US" dirty="0">
                <a:latin typeface="+mn-lt"/>
              </a:rPr>
              <a:t>A streaming API runs as a real-time service and listens for data relating to your query.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When you encounter a streaming API, you will likely want to use a library built to help manage data intake. </a:t>
            </a:r>
          </a:p>
        </p:txBody>
      </p:sp>
    </p:spTree>
    <p:extLst>
      <p:ext uri="{BB962C8B-B14F-4D97-AF65-F5344CB8AC3E}">
        <p14:creationId xmlns:p14="http://schemas.microsoft.com/office/powerpoint/2010/main" val="194528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4524315"/>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a:t>We can automatically replace the characters that ASCII can't handle.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do that, however, any characters not in ASCII will just be replaced with the unknown character.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when we convert the bytes back to a string, the character will be replaced with the unknown character.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dangerous part about this is that there's not way to tell which character it </a:t>
            </a:r>
            <a:r>
              <a:rPr lang="en-US" i="1" dirty="0"/>
              <a:t>should</a:t>
            </a:r>
            <a:r>
              <a:rPr lang="en-US" dirty="0"/>
              <a:t> have been.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That means we may have just made our data unusable!</a:t>
            </a:r>
          </a:p>
          <a:p>
            <a:pPr marL="285750" indent="-285750">
              <a:buFont typeface="Arial" panose="020B0604020202020204" pitchFamily="34" charset="0"/>
              <a:buChar char="•"/>
            </a:pPr>
            <a:endParaRPr lang="en-US" b="1" dirty="0"/>
          </a:p>
          <a:p>
            <a:endParaRPr lang="en-US" b="1" dirty="0"/>
          </a:p>
        </p:txBody>
      </p:sp>
      <p:sp>
        <p:nvSpPr>
          <p:cNvPr id="4" name="Slide Number Placeholder 3">
            <a:extLst>
              <a:ext uri="{FF2B5EF4-FFF2-40B4-BE49-F238E27FC236}">
                <a16:creationId xmlns:a16="http://schemas.microsoft.com/office/drawing/2014/main" id="{58CC385A-81AE-8E4F-8507-4094BDBDD046}"/>
              </a:ext>
            </a:extLst>
          </p:cNvPr>
          <p:cNvSpPr>
            <a:spLocks noGrp="1"/>
          </p:cNvSpPr>
          <p:nvPr>
            <p:ph type="sldNum" sz="quarter" idx="12"/>
          </p:nvPr>
        </p:nvSpPr>
        <p:spPr/>
        <p:txBody>
          <a:bodyPr/>
          <a:lstStyle/>
          <a:p>
            <a:pPr>
              <a:defRPr/>
            </a:pPr>
            <a:fld id="{740F825C-949B-974C-AB99-C3CE0C97A40B}" type="slidenum">
              <a:rPr lang="en-GB" altLang="en-US" smtClean="0"/>
              <a:pPr>
                <a:defRPr/>
              </a:pPr>
              <a:t>15</a:t>
            </a:fld>
            <a:endParaRPr lang="en-GB" altLang="en-US"/>
          </a:p>
        </p:txBody>
      </p:sp>
    </p:spTree>
    <p:extLst>
      <p:ext uri="{BB962C8B-B14F-4D97-AF65-F5344CB8AC3E}">
        <p14:creationId xmlns:p14="http://schemas.microsoft.com/office/powerpoint/2010/main" val="29044536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150</a:t>
            </a:fld>
            <a:endParaRPr lang="en-GB" altLang="en-US"/>
          </a:p>
        </p:txBody>
      </p:sp>
    </p:spTree>
    <p:extLst>
      <p:ext uri="{BB962C8B-B14F-4D97-AF65-F5344CB8AC3E}">
        <p14:creationId xmlns:p14="http://schemas.microsoft.com/office/powerpoint/2010/main" val="5357476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2420888"/>
            <a:ext cx="8229600" cy="5102027"/>
          </a:xfrm>
        </p:spPr>
        <p:txBody>
          <a:bodyPr/>
          <a:lstStyle/>
          <a:p>
            <a:pPr marL="0" indent="0">
              <a:buNone/>
            </a:pPr>
            <a:endParaRPr lang="en-US" sz="1800" dirty="0"/>
          </a:p>
          <a:p>
            <a:endParaRPr lang="en-US" sz="1800" dirty="0"/>
          </a:p>
          <a:p>
            <a:r>
              <a:rPr lang="en-US" sz="1800" dirty="0"/>
              <a:t>In addition to rate limiting, you may also encounter an API with limited access to data, particularly if the data relates to business interests</a:t>
            </a:r>
          </a:p>
          <a:p>
            <a:endParaRPr lang="en-US" sz="1800" dirty="0"/>
          </a:p>
          <a:p>
            <a:r>
              <a:rPr lang="en-US" sz="1800" dirty="0"/>
              <a:t>If everyone was allowed to have 100% of the data 100% of the time, this could cause the API servers to crash.</a:t>
            </a:r>
          </a:p>
          <a:p>
            <a:endParaRPr lang="en-US" sz="1800" dirty="0"/>
          </a:p>
          <a:p>
            <a:r>
              <a:rPr lang="en-US" sz="1800" dirty="0"/>
              <a:t>APIs will often have a rate limit for all users, as it’s easier to manage. Twitter’s API was once limited in such a way; however, with the launch of the Streaming API, the usage changed. </a:t>
            </a:r>
          </a:p>
          <a:p>
            <a:endParaRPr lang="en-US" sz="1800"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151</a:t>
            </a:fld>
            <a:endParaRPr lang="en-GB" altLang="en-US"/>
          </a:p>
        </p:txBody>
      </p:sp>
      <p:sp>
        <p:nvSpPr>
          <p:cNvPr id="7" name="Rectangle 6">
            <a:extLst>
              <a:ext uri="{FF2B5EF4-FFF2-40B4-BE49-F238E27FC236}">
                <a16:creationId xmlns:a16="http://schemas.microsoft.com/office/drawing/2014/main" id="{2AA87044-9DBE-BC4E-B380-59C9DB893833}"/>
              </a:ext>
            </a:extLst>
          </p:cNvPr>
          <p:cNvSpPr/>
          <p:nvPr/>
        </p:nvSpPr>
        <p:spPr>
          <a:xfrm>
            <a:off x="674209" y="1496406"/>
            <a:ext cx="8002247" cy="2031325"/>
          </a:xfrm>
          <a:prstGeom prst="rect">
            <a:avLst/>
          </a:prstGeom>
        </p:spPr>
        <p:txBody>
          <a:bodyPr wrap="square">
            <a:spAutoFit/>
          </a:bodyPr>
          <a:lstStyle/>
          <a:p>
            <a:pPr marL="285750" indent="-285750">
              <a:buFont typeface="Arial" panose="020B0604020202020204" pitchFamily="34" charset="0"/>
              <a:buChar char="•"/>
            </a:pPr>
            <a:r>
              <a:rPr lang="en-US" dirty="0"/>
              <a:t>APIs often have rate limits, which restrict the amount of data a user can request over a period of time.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Rate limits are put in place by the API providers for several different reasons.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2292550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423317"/>
            <a:ext cx="8229600" cy="5102027"/>
          </a:xfrm>
        </p:spPr>
        <p:txBody>
          <a:bodyPr/>
          <a:lstStyle/>
          <a:p>
            <a:r>
              <a:rPr lang="en-US" sz="1800" dirty="0"/>
              <a:t>Twitter’s Streaming API provides a constant stream of data, while the RESTAPI limits the number of requests you can make per 15-minute period.</a:t>
            </a:r>
          </a:p>
          <a:p>
            <a:endParaRPr lang="en-US" sz="1800" dirty="0"/>
          </a:p>
          <a:p>
            <a:r>
              <a:rPr lang="en-US" sz="1800" dirty="0"/>
              <a:t>For example, the most common Twitter request limit interval is fifteen minutes (</a:t>
            </a:r>
            <a:r>
              <a:rPr lang="en-US" sz="1800" u="sng" dirty="0">
                <a:hlinkClick r:id="rId3"/>
              </a:rPr>
              <a:t>https://developer.twitter.com/en/docs/twitter-api/v1/rate-limits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dirty="0"/>
              <a:t>If an endpoint has a rate limit of 900 requests/15-minutes, then up to 900 requests over any 15-minute interval is allowed. </a:t>
            </a:r>
          </a:p>
          <a:p>
            <a:pPr>
              <a:buFont typeface="Arial" panose="020B0604020202020204" pitchFamily="34" charset="0"/>
              <a:buChar char="•"/>
            </a:pPr>
            <a:endParaRPr lang="en-US" sz="1800" dirty="0"/>
          </a:p>
          <a:p>
            <a:pPr>
              <a:buFont typeface="Arial" panose="020B0604020202020204" pitchFamily="34" charset="0"/>
              <a:buChar char="•"/>
            </a:pPr>
            <a:r>
              <a:rPr lang="en-US" sz="1800" dirty="0"/>
              <a:t>Social media platforms also apply constraint in terms of how much historical content available from a user’s timeline. </a:t>
            </a:r>
          </a:p>
          <a:p>
            <a:pPr>
              <a:buFont typeface="Arial" panose="020B0604020202020204" pitchFamily="34" charset="0"/>
              <a:buChar char="•"/>
            </a:pPr>
            <a:endParaRPr lang="en-US" sz="1800" dirty="0"/>
          </a:p>
          <a:p>
            <a:endParaRPr lang="en-US" sz="1800"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152</a:t>
            </a:fld>
            <a:endParaRPr lang="en-GB" altLang="en-US"/>
          </a:p>
        </p:txBody>
      </p:sp>
    </p:spTree>
    <p:extLst>
      <p:ext uri="{BB962C8B-B14F-4D97-AF65-F5344CB8AC3E}">
        <p14:creationId xmlns:p14="http://schemas.microsoft.com/office/powerpoint/2010/main" val="17334534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153</a:t>
            </a:fld>
            <a:endParaRPr lang="en-GB" altLang="en-US"/>
          </a:p>
        </p:txBody>
      </p:sp>
    </p:spTree>
    <p:extLst>
      <p:ext uri="{BB962C8B-B14F-4D97-AF65-F5344CB8AC3E}">
        <p14:creationId xmlns:p14="http://schemas.microsoft.com/office/powerpoint/2010/main" val="3350624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154</a:t>
            </a:fld>
            <a:endParaRPr lang="en-GB" altLang="en-US"/>
          </a:p>
        </p:txBody>
      </p:sp>
      <p:pic>
        <p:nvPicPr>
          <p:cNvPr id="8" name="Picture 7" descr="Graphical user interface, text, application&#10;&#10;Description automatically generated">
            <a:extLst>
              <a:ext uri="{FF2B5EF4-FFF2-40B4-BE49-F238E27FC236}">
                <a16:creationId xmlns:a16="http://schemas.microsoft.com/office/drawing/2014/main" id="{C76786F3-BBC4-8C40-9E76-A8AC985E9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25" y="2197477"/>
            <a:ext cx="7684949" cy="2101473"/>
          </a:xfrm>
          <a:prstGeom prst="rect">
            <a:avLst/>
          </a:prstGeom>
        </p:spPr>
      </p:pic>
    </p:spTree>
    <p:extLst>
      <p:ext uri="{BB962C8B-B14F-4D97-AF65-F5344CB8AC3E}">
        <p14:creationId xmlns:p14="http://schemas.microsoft.com/office/powerpoint/2010/main" val="41672555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155</a:t>
            </a:fld>
            <a:endParaRPr lang="en-GB" altLang="en-US"/>
          </a:p>
        </p:txBody>
      </p:sp>
      <p:sp>
        <p:nvSpPr>
          <p:cNvPr id="3" name="Rectangle 2">
            <a:extLst>
              <a:ext uri="{FF2B5EF4-FFF2-40B4-BE49-F238E27FC236}">
                <a16:creationId xmlns:a16="http://schemas.microsoft.com/office/drawing/2014/main" id="{60298088-484C-B14F-B564-486CB66B4330}"/>
              </a:ext>
            </a:extLst>
          </p:cNvPr>
          <p:cNvSpPr/>
          <p:nvPr/>
        </p:nvSpPr>
        <p:spPr>
          <a:xfrm>
            <a:off x="827584" y="1274153"/>
            <a:ext cx="7992888" cy="1477328"/>
          </a:xfrm>
          <a:prstGeom prst="rect">
            <a:avLst/>
          </a:prstGeom>
        </p:spPr>
        <p:txBody>
          <a:bodyPr wrap="square">
            <a:spAutoFit/>
          </a:bodyPr>
          <a:lstStyle/>
          <a:p>
            <a:r>
              <a:rPr lang="en-US" dirty="0">
                <a:latin typeface="+mn-lt"/>
              </a:rPr>
              <a:t>You might look at these options and think, “I need the firehose, because I have to have it all!” </a:t>
            </a:r>
          </a:p>
          <a:p>
            <a:endParaRPr lang="en-US" dirty="0">
              <a:latin typeface="+mn-lt"/>
            </a:endParaRPr>
          </a:p>
          <a:p>
            <a:r>
              <a:rPr lang="en-US" dirty="0">
                <a:latin typeface="+mn-lt"/>
              </a:rPr>
              <a:t>But there are some things you should know before attempting to purchase access:</a:t>
            </a:r>
          </a:p>
        </p:txBody>
      </p:sp>
      <p:sp>
        <p:nvSpPr>
          <p:cNvPr id="5" name="Rectangle 4">
            <a:extLst>
              <a:ext uri="{FF2B5EF4-FFF2-40B4-BE49-F238E27FC236}">
                <a16:creationId xmlns:a16="http://schemas.microsoft.com/office/drawing/2014/main" id="{45F60BD8-4B2E-9A4B-9223-89B50A4FF836}"/>
              </a:ext>
            </a:extLst>
          </p:cNvPr>
          <p:cNvSpPr/>
          <p:nvPr/>
        </p:nvSpPr>
        <p:spPr>
          <a:xfrm>
            <a:off x="820870" y="2788314"/>
            <a:ext cx="7737592"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solidFill>
                <a:latin typeface="+mn-lt"/>
              </a:rPr>
              <a:t>The firehose is a lot of data. When handling massive data, you need to scale your data wrangling. It will require numerous engineers and servers to even begin to query the dataset the firehose provides.</a:t>
            </a:r>
          </a:p>
          <a:p>
            <a:pPr marL="285750" indent="-285750">
              <a:buFont typeface="Arial" panose="020B0604020202020204" pitchFamily="34" charset="0"/>
              <a:buChar char="•"/>
            </a:pPr>
            <a:endParaRPr lang="en-US" dirty="0">
              <a:solidFill>
                <a:schemeClr val="bg2"/>
              </a:solidFill>
              <a:latin typeface="+mn-lt"/>
            </a:endParaRPr>
          </a:p>
          <a:p>
            <a:pPr marL="285750" indent="-285750">
              <a:buFont typeface="Arial" panose="020B0604020202020204" pitchFamily="34" charset="0"/>
              <a:buChar char="•"/>
            </a:pPr>
            <a:r>
              <a:rPr lang="en-US" dirty="0">
                <a:solidFill>
                  <a:schemeClr val="bg2"/>
                </a:solidFill>
                <a:latin typeface="+mn-lt"/>
              </a:rPr>
              <a:t>The firehose costs money—a few hundred thousand dollars a year. This doesn’t include the cost of the infrastructure you need to consume it (i.e., server space and database costs). </a:t>
            </a:r>
          </a:p>
          <a:p>
            <a:pPr marL="285750" indent="-285750">
              <a:buFont typeface="Arial" panose="020B0604020202020204" pitchFamily="34" charset="0"/>
              <a:buChar char="•"/>
            </a:pPr>
            <a:endParaRPr lang="en-US" dirty="0">
              <a:latin typeface="Times New Roman" panose="02020603050405020304" pitchFamily="18" charset="0"/>
            </a:endParaRPr>
          </a:p>
        </p:txBody>
      </p:sp>
    </p:spTree>
    <p:extLst>
      <p:ext uri="{BB962C8B-B14F-4D97-AF65-F5344CB8AC3E}">
        <p14:creationId xmlns:p14="http://schemas.microsoft.com/office/powerpoint/2010/main" val="34351565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156</a:t>
            </a:fld>
            <a:endParaRPr lang="en-GB" altLang="en-US"/>
          </a:p>
        </p:txBody>
      </p:sp>
      <p:sp>
        <p:nvSpPr>
          <p:cNvPr id="5" name="Rectangle 4">
            <a:extLst>
              <a:ext uri="{FF2B5EF4-FFF2-40B4-BE49-F238E27FC236}">
                <a16:creationId xmlns:a16="http://schemas.microsoft.com/office/drawing/2014/main" id="{45F60BD8-4B2E-9A4B-9223-89B50A4FF836}"/>
              </a:ext>
            </a:extLst>
          </p:cNvPr>
          <p:cNvSpPr/>
          <p:nvPr/>
        </p:nvSpPr>
        <p:spPr>
          <a:xfrm>
            <a:off x="703204" y="1757024"/>
            <a:ext cx="7737592" cy="1600438"/>
          </a:xfrm>
          <a:prstGeom prst="rect">
            <a:avLst/>
          </a:prstGeom>
        </p:spPr>
        <p:txBody>
          <a:bodyPr wrap="square">
            <a:spAutoFit/>
          </a:bodyPr>
          <a:lstStyle/>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r>
              <a:rPr lang="en-US" sz="2000" dirty="0">
                <a:solidFill>
                  <a:schemeClr val="bg2"/>
                </a:solidFill>
                <a:latin typeface="+mn-lt"/>
              </a:rPr>
              <a:t>Consuming the firehose is not something individuals do on their own—usually, a larger company or institution supports the costs.</a:t>
            </a:r>
          </a:p>
          <a:p>
            <a:pPr marL="285750" indent="-285750">
              <a:buFont typeface="Arial" panose="020B0604020202020204" pitchFamily="34" charset="0"/>
              <a:buChar char="•"/>
            </a:pPr>
            <a:endParaRPr lang="en-US" sz="2000" dirty="0">
              <a:solidFill>
                <a:schemeClr val="bg2"/>
              </a:solidFill>
              <a:latin typeface="+mn-lt"/>
            </a:endParaRPr>
          </a:p>
          <a:p>
            <a:pPr marL="285750" indent="-285750">
              <a:buFont typeface="Arial" panose="020B0604020202020204" pitchFamily="34" charset="0"/>
              <a:buChar char="•"/>
            </a:pPr>
            <a:r>
              <a:rPr lang="en-US" sz="2000" dirty="0">
                <a:solidFill>
                  <a:schemeClr val="bg2"/>
                </a:solidFill>
                <a:latin typeface="+mn-lt"/>
              </a:rPr>
              <a:t>Most of what you really need, you can get from the Spritzer</a:t>
            </a:r>
          </a:p>
        </p:txBody>
      </p:sp>
    </p:spTree>
    <p:extLst>
      <p:ext uri="{BB962C8B-B14F-4D97-AF65-F5344CB8AC3E}">
        <p14:creationId xmlns:p14="http://schemas.microsoft.com/office/powerpoint/2010/main" val="21997043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Discussion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6189A3BF-7B29-9C47-A07B-D33634E627E1}"/>
              </a:ext>
            </a:extLst>
          </p:cNvPr>
          <p:cNvSpPr>
            <a:spLocks noGrp="1"/>
          </p:cNvSpPr>
          <p:nvPr>
            <p:ph type="sldNum" sz="quarter" idx="12"/>
          </p:nvPr>
        </p:nvSpPr>
        <p:spPr/>
        <p:txBody>
          <a:bodyPr/>
          <a:lstStyle/>
          <a:p>
            <a:pPr>
              <a:defRPr/>
            </a:pPr>
            <a:fld id="{740F825C-949B-974C-AB99-C3CE0C97A40B}" type="slidenum">
              <a:rPr lang="en-GB" altLang="en-US" smtClean="0"/>
              <a:pPr>
                <a:defRPr/>
              </a:pPr>
              <a:t>157</a:t>
            </a:fld>
            <a:endParaRPr lang="en-GB" altLang="en-US"/>
          </a:p>
        </p:txBody>
      </p:sp>
    </p:spTree>
    <p:extLst>
      <p:ext uri="{BB962C8B-B14F-4D97-AF65-F5344CB8AC3E}">
        <p14:creationId xmlns:p14="http://schemas.microsoft.com/office/powerpoint/2010/main" val="646912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923330"/>
          </a:xfrm>
          <a:prstGeom prst="rect">
            <a:avLst/>
          </a:prstGeom>
        </p:spPr>
        <p:txBody>
          <a:bodyPr wrap="square">
            <a:spAutoFit/>
          </a:bodyPr>
          <a:lstStyle/>
          <a:p>
            <a:endParaRPr lang="en-US" dirty="0"/>
          </a:p>
          <a:p>
            <a:pPr marL="285750" indent="-285750">
              <a:buFont typeface="Arial" panose="020B0604020202020204" pitchFamily="34" charset="0"/>
              <a:buChar char="•"/>
            </a:pPr>
            <a:endParaRPr lang="en-US" b="1" dirty="0"/>
          </a:p>
          <a:p>
            <a:endParaRPr lang="en-US" b="1" dirty="0"/>
          </a:p>
        </p:txBody>
      </p:sp>
      <p:pic>
        <p:nvPicPr>
          <p:cNvPr id="5" name="Picture 4" descr="Graphical user interface, text, application, email&#10;&#10;Description automatically generated">
            <a:extLst>
              <a:ext uri="{FF2B5EF4-FFF2-40B4-BE49-F238E27FC236}">
                <a16:creationId xmlns:a16="http://schemas.microsoft.com/office/drawing/2014/main" id="{8362ED97-4B3A-EF45-AE39-6BDA701B9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632" y="1628800"/>
            <a:ext cx="7024752" cy="3512376"/>
          </a:xfrm>
          <a:prstGeom prst="rect">
            <a:avLst/>
          </a:prstGeom>
        </p:spPr>
      </p:pic>
      <p:sp>
        <p:nvSpPr>
          <p:cNvPr id="6" name="Rectangle 5">
            <a:extLst>
              <a:ext uri="{FF2B5EF4-FFF2-40B4-BE49-F238E27FC236}">
                <a16:creationId xmlns:a16="http://schemas.microsoft.com/office/drawing/2014/main" id="{693DECBA-C444-004D-A427-57AE05525334}"/>
              </a:ext>
            </a:extLst>
          </p:cNvPr>
          <p:cNvSpPr/>
          <p:nvPr/>
        </p:nvSpPr>
        <p:spPr>
          <a:xfrm>
            <a:off x="827584" y="5400303"/>
            <a:ext cx="7200800" cy="1200329"/>
          </a:xfrm>
          <a:prstGeom prst="rect">
            <a:avLst/>
          </a:prstGeom>
        </p:spPr>
        <p:txBody>
          <a:bodyPr wrap="square">
            <a:spAutoFit/>
          </a:bodyPr>
          <a:lstStyle/>
          <a:p>
            <a:r>
              <a:rPr lang="en-US" dirty="0"/>
              <a:t>This is bad and we want to avoid doing it! It's far better to convert all our text to UTF-8 as soon as we can and keep it in that encoding. The best time to convert non UTF-8 input into UTF-8 is when you read in files, which we'll talk about next.</a:t>
            </a:r>
          </a:p>
        </p:txBody>
      </p:sp>
      <p:sp>
        <p:nvSpPr>
          <p:cNvPr id="4" name="Slide Number Placeholder 3">
            <a:extLst>
              <a:ext uri="{FF2B5EF4-FFF2-40B4-BE49-F238E27FC236}">
                <a16:creationId xmlns:a16="http://schemas.microsoft.com/office/drawing/2014/main" id="{8B8AB4C2-597B-7D4C-8F87-273E01568735}"/>
              </a:ext>
            </a:extLst>
          </p:cNvPr>
          <p:cNvSpPr>
            <a:spLocks noGrp="1"/>
          </p:cNvSpPr>
          <p:nvPr>
            <p:ph type="sldNum" sz="quarter" idx="12"/>
          </p:nvPr>
        </p:nvSpPr>
        <p:spPr/>
        <p:txBody>
          <a:bodyPr/>
          <a:lstStyle/>
          <a:p>
            <a:pPr>
              <a:defRPr/>
            </a:pPr>
            <a:fld id="{740F825C-949B-974C-AB99-C3CE0C97A40B}" type="slidenum">
              <a:rPr lang="en-GB" altLang="en-US" smtClean="0"/>
              <a:pPr>
                <a:defRPr/>
              </a:pPr>
              <a:t>16</a:t>
            </a:fld>
            <a:endParaRPr lang="en-GB" altLang="en-US"/>
          </a:p>
        </p:txBody>
      </p:sp>
    </p:spTree>
    <p:extLst>
      <p:ext uri="{BB962C8B-B14F-4D97-AF65-F5344CB8AC3E}">
        <p14:creationId xmlns:p14="http://schemas.microsoft.com/office/powerpoint/2010/main" val="40727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7D5A36E2-7265-2143-B9E6-8E7496BB50DC}"/>
              </a:ext>
            </a:extLst>
          </p:cNvPr>
          <p:cNvSpPr/>
          <p:nvPr/>
        </p:nvSpPr>
        <p:spPr>
          <a:xfrm>
            <a:off x="564620" y="1700808"/>
            <a:ext cx="8061700" cy="923330"/>
          </a:xfrm>
          <a:prstGeom prst="rect">
            <a:avLst/>
          </a:prstGeom>
        </p:spPr>
        <p:txBody>
          <a:bodyPr wrap="square">
            <a:spAutoFit/>
          </a:bodyPr>
          <a:lstStyle/>
          <a:p>
            <a:r>
              <a:rPr lang="en-US" dirty="0"/>
              <a:t>Most files you'll encounter will probably be encoded with UTF-8. This is what Python expects by default, so most of the time you won't run into problems. However, sometimes you'll get an error like this:</a:t>
            </a:r>
          </a:p>
        </p:txBody>
      </p:sp>
      <p:pic>
        <p:nvPicPr>
          <p:cNvPr id="6" name="Picture 5">
            <a:extLst>
              <a:ext uri="{FF2B5EF4-FFF2-40B4-BE49-F238E27FC236}">
                <a16:creationId xmlns:a16="http://schemas.microsoft.com/office/drawing/2014/main" id="{C578A751-B2B4-7144-A375-F94F703C6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780928"/>
            <a:ext cx="4786093" cy="3751262"/>
          </a:xfrm>
          <a:prstGeom prst="rect">
            <a:avLst/>
          </a:prstGeom>
        </p:spPr>
      </p:pic>
      <p:sp>
        <p:nvSpPr>
          <p:cNvPr id="4" name="Slide Number Placeholder 3">
            <a:extLst>
              <a:ext uri="{FF2B5EF4-FFF2-40B4-BE49-F238E27FC236}">
                <a16:creationId xmlns:a16="http://schemas.microsoft.com/office/drawing/2014/main" id="{E3C5FBD0-CE0C-6041-9ECD-B8620FF0F56B}"/>
              </a:ext>
            </a:extLst>
          </p:cNvPr>
          <p:cNvSpPr>
            <a:spLocks noGrp="1"/>
          </p:cNvSpPr>
          <p:nvPr>
            <p:ph type="sldNum" sz="quarter" idx="12"/>
          </p:nvPr>
        </p:nvSpPr>
        <p:spPr/>
        <p:txBody>
          <a:bodyPr/>
          <a:lstStyle/>
          <a:p>
            <a:pPr>
              <a:defRPr/>
            </a:pPr>
            <a:fld id="{740F825C-949B-974C-AB99-C3CE0C97A40B}" type="slidenum">
              <a:rPr lang="en-GB" altLang="en-US" smtClean="0"/>
              <a:pPr>
                <a:defRPr/>
              </a:pPr>
              <a:t>17</a:t>
            </a:fld>
            <a:endParaRPr lang="en-GB" altLang="en-US"/>
          </a:p>
        </p:txBody>
      </p:sp>
    </p:spTree>
    <p:extLst>
      <p:ext uri="{BB962C8B-B14F-4D97-AF65-F5344CB8AC3E}">
        <p14:creationId xmlns:p14="http://schemas.microsoft.com/office/powerpoint/2010/main" val="1318726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CA81FB55-6BCF-094B-A447-E6E78920B17A}"/>
              </a:ext>
            </a:extLst>
          </p:cNvPr>
          <p:cNvSpPr/>
          <p:nvPr/>
        </p:nvSpPr>
        <p:spPr>
          <a:xfrm>
            <a:off x="827584" y="1916832"/>
            <a:ext cx="7751796" cy="4247317"/>
          </a:xfrm>
          <a:prstGeom prst="rect">
            <a:avLst/>
          </a:prstGeom>
        </p:spPr>
        <p:txBody>
          <a:bodyPr wrap="square">
            <a:spAutoFit/>
          </a:bodyPr>
          <a:lstStyle/>
          <a:p>
            <a:r>
              <a:rPr lang="en-US" dirty="0"/>
              <a:t>Notice that we get the same </a:t>
            </a:r>
            <a:r>
              <a:rPr lang="en-US" dirty="0" err="1"/>
              <a:t>UnicodeDecodeError</a:t>
            </a:r>
            <a:r>
              <a:rPr lang="en-US" dirty="0"/>
              <a:t> we got when we tried to decode UTF-8 bytes as if they were ASCII! </a:t>
            </a:r>
          </a:p>
          <a:p>
            <a:endParaRPr lang="en-US" dirty="0"/>
          </a:p>
          <a:p>
            <a:endParaRPr lang="en-US" dirty="0"/>
          </a:p>
          <a:p>
            <a:r>
              <a:rPr lang="en-US" dirty="0"/>
              <a:t>This tells us that this file isn't actually UTF-8. We don't know what encoding it actually </a:t>
            </a:r>
            <a:r>
              <a:rPr lang="en-US" i="1" dirty="0"/>
              <a:t>is</a:t>
            </a:r>
            <a:r>
              <a:rPr lang="en-US" dirty="0"/>
              <a:t> though. </a:t>
            </a:r>
          </a:p>
          <a:p>
            <a:endParaRPr lang="en-US" dirty="0"/>
          </a:p>
          <a:p>
            <a:r>
              <a:rPr lang="en-US" dirty="0"/>
              <a:t>One way to figure it out is to try and test a bunch of different character encodings and see if any of them work. </a:t>
            </a:r>
          </a:p>
          <a:p>
            <a:endParaRPr lang="en-US" dirty="0"/>
          </a:p>
          <a:p>
            <a:endParaRPr lang="en-US" dirty="0"/>
          </a:p>
          <a:p>
            <a:r>
              <a:rPr lang="en-US" b="1" dirty="0"/>
              <a:t>A better way, though, is to use the </a:t>
            </a:r>
            <a:r>
              <a:rPr lang="en-US" b="1" dirty="0" err="1"/>
              <a:t>chardet</a:t>
            </a:r>
            <a:r>
              <a:rPr lang="en-US" b="1" dirty="0"/>
              <a:t> module to try and automatically guess what the right encoding is. It's not 100% guaranteed to be right, but it's usually faster than just trying to guess.</a:t>
            </a:r>
          </a:p>
        </p:txBody>
      </p:sp>
      <p:sp>
        <p:nvSpPr>
          <p:cNvPr id="3" name="Slide Number Placeholder 2">
            <a:extLst>
              <a:ext uri="{FF2B5EF4-FFF2-40B4-BE49-F238E27FC236}">
                <a16:creationId xmlns:a16="http://schemas.microsoft.com/office/drawing/2014/main" id="{B5665DD8-D9E2-384D-8120-97ED518B9191}"/>
              </a:ext>
            </a:extLst>
          </p:cNvPr>
          <p:cNvSpPr>
            <a:spLocks noGrp="1"/>
          </p:cNvSpPr>
          <p:nvPr>
            <p:ph type="sldNum" sz="quarter" idx="12"/>
          </p:nvPr>
        </p:nvSpPr>
        <p:spPr/>
        <p:txBody>
          <a:bodyPr/>
          <a:lstStyle/>
          <a:p>
            <a:pPr>
              <a:defRPr/>
            </a:pPr>
            <a:fld id="{740F825C-949B-974C-AB99-C3CE0C97A40B}" type="slidenum">
              <a:rPr lang="en-GB" altLang="en-US" smtClean="0"/>
              <a:pPr>
                <a:defRPr/>
              </a:pPr>
              <a:t>18</a:t>
            </a:fld>
            <a:endParaRPr lang="en-GB" altLang="en-US"/>
          </a:p>
        </p:txBody>
      </p:sp>
    </p:spTree>
    <p:extLst>
      <p:ext uri="{BB962C8B-B14F-4D97-AF65-F5344CB8AC3E}">
        <p14:creationId xmlns:p14="http://schemas.microsoft.com/office/powerpoint/2010/main" val="429156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Graphical user interface, text, application&#10;&#10;Description automatically generated">
            <a:extLst>
              <a:ext uri="{FF2B5EF4-FFF2-40B4-BE49-F238E27FC236}">
                <a16:creationId xmlns:a16="http://schemas.microsoft.com/office/drawing/2014/main" id="{B0F3584C-F170-FB40-9214-9C9FC3540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746250"/>
            <a:ext cx="7734300" cy="3365500"/>
          </a:xfrm>
          <a:prstGeom prst="rect">
            <a:avLst/>
          </a:prstGeom>
        </p:spPr>
      </p:pic>
      <p:sp>
        <p:nvSpPr>
          <p:cNvPr id="3" name="Slide Number Placeholder 2">
            <a:extLst>
              <a:ext uri="{FF2B5EF4-FFF2-40B4-BE49-F238E27FC236}">
                <a16:creationId xmlns:a16="http://schemas.microsoft.com/office/drawing/2014/main" id="{DAAED6A5-D166-9C4F-87C9-4642520C51A8}"/>
              </a:ext>
            </a:extLst>
          </p:cNvPr>
          <p:cNvSpPr>
            <a:spLocks noGrp="1"/>
          </p:cNvSpPr>
          <p:nvPr>
            <p:ph type="sldNum" sz="quarter" idx="12"/>
          </p:nvPr>
        </p:nvSpPr>
        <p:spPr/>
        <p:txBody>
          <a:bodyPr/>
          <a:lstStyle/>
          <a:p>
            <a:pPr>
              <a:defRPr/>
            </a:pPr>
            <a:fld id="{740F825C-949B-974C-AB99-C3CE0C97A40B}" type="slidenum">
              <a:rPr lang="en-GB" altLang="en-US" smtClean="0"/>
              <a:pPr>
                <a:defRPr/>
              </a:pPr>
              <a:t>19</a:t>
            </a:fld>
            <a:endParaRPr lang="en-GB" altLang="en-US"/>
          </a:p>
        </p:txBody>
      </p:sp>
    </p:spTree>
    <p:extLst>
      <p:ext uri="{BB962C8B-B14F-4D97-AF65-F5344CB8AC3E}">
        <p14:creationId xmlns:p14="http://schemas.microsoft.com/office/powerpoint/2010/main" val="169953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206084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052FAAAE-CB3B-DA44-BD9C-EE9C679C474A}"/>
              </a:ext>
            </a:extLst>
          </p:cNvPr>
          <p:cNvSpPr/>
          <p:nvPr/>
        </p:nvSpPr>
        <p:spPr>
          <a:xfrm>
            <a:off x="1619672" y="5480357"/>
            <a:ext cx="626469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/character-encodings</a:t>
            </a:r>
          </a:p>
        </p:txBody>
      </p:sp>
      <p:sp>
        <p:nvSpPr>
          <p:cNvPr id="4" name="Slide Number Placeholder 3">
            <a:extLst>
              <a:ext uri="{FF2B5EF4-FFF2-40B4-BE49-F238E27FC236}">
                <a16:creationId xmlns:a16="http://schemas.microsoft.com/office/drawing/2014/main" id="{422BDC0D-B8DC-1A40-8872-66A7F7EC4535}"/>
              </a:ext>
            </a:extLst>
          </p:cNvPr>
          <p:cNvSpPr>
            <a:spLocks noGrp="1"/>
          </p:cNvSpPr>
          <p:nvPr>
            <p:ph type="sldNum" sz="quarter" idx="12"/>
          </p:nvPr>
        </p:nvSpPr>
        <p:spPr/>
        <p:txBody>
          <a:bodyPr/>
          <a:lstStyle/>
          <a:p>
            <a:pPr>
              <a:defRPr/>
            </a:pPr>
            <a:fld id="{740F825C-949B-974C-AB99-C3CE0C97A40B}" type="slidenum">
              <a:rPr lang="en-GB" altLang="en-US" smtClean="0"/>
              <a:pPr>
                <a:defRPr/>
              </a:pPr>
              <a:t>2</a:t>
            </a:fld>
            <a:endParaRPr lang="en-GB" altLang="en-US"/>
          </a:p>
        </p:txBody>
      </p:sp>
    </p:spTree>
    <p:extLst>
      <p:ext uri="{BB962C8B-B14F-4D97-AF65-F5344CB8AC3E}">
        <p14:creationId xmlns:p14="http://schemas.microsoft.com/office/powerpoint/2010/main" val="125441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4" name="Picture 3" descr="Graphical user interface, text&#10;&#10;Description automatically generated">
            <a:extLst>
              <a:ext uri="{FF2B5EF4-FFF2-40B4-BE49-F238E27FC236}">
                <a16:creationId xmlns:a16="http://schemas.microsoft.com/office/drawing/2014/main" id="{59AA7458-CD9F-954C-AA74-5F54E121A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2311400"/>
            <a:ext cx="8026400" cy="2235200"/>
          </a:xfrm>
          <a:prstGeom prst="rect">
            <a:avLst/>
          </a:prstGeom>
        </p:spPr>
      </p:pic>
      <p:sp>
        <p:nvSpPr>
          <p:cNvPr id="3" name="Slide Number Placeholder 2">
            <a:extLst>
              <a:ext uri="{FF2B5EF4-FFF2-40B4-BE49-F238E27FC236}">
                <a16:creationId xmlns:a16="http://schemas.microsoft.com/office/drawing/2014/main" id="{1F10002D-8C89-2542-83D6-63EC310A467E}"/>
              </a:ext>
            </a:extLst>
          </p:cNvPr>
          <p:cNvSpPr>
            <a:spLocks noGrp="1"/>
          </p:cNvSpPr>
          <p:nvPr>
            <p:ph type="sldNum" sz="quarter" idx="12"/>
          </p:nvPr>
        </p:nvSpPr>
        <p:spPr/>
        <p:txBody>
          <a:bodyPr/>
          <a:lstStyle/>
          <a:p>
            <a:pPr>
              <a:defRPr/>
            </a:pPr>
            <a:fld id="{740F825C-949B-974C-AB99-C3CE0C97A40B}" type="slidenum">
              <a:rPr lang="en-GB" altLang="en-US" smtClean="0"/>
              <a:pPr>
                <a:defRPr/>
              </a:pPr>
              <a:t>20</a:t>
            </a:fld>
            <a:endParaRPr lang="en-GB" altLang="en-US"/>
          </a:p>
        </p:txBody>
      </p:sp>
    </p:spTree>
    <p:extLst>
      <p:ext uri="{BB962C8B-B14F-4D97-AF65-F5344CB8AC3E}">
        <p14:creationId xmlns:p14="http://schemas.microsoft.com/office/powerpoint/2010/main" val="204396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Table&#10;&#10;Description automatically generated">
            <a:extLst>
              <a:ext uri="{FF2B5EF4-FFF2-40B4-BE49-F238E27FC236}">
                <a16:creationId xmlns:a16="http://schemas.microsoft.com/office/drawing/2014/main" id="{B613D7E3-FF5A-BC4C-B460-88D7CF5AB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06" y="1844824"/>
            <a:ext cx="7683500" cy="4267200"/>
          </a:xfrm>
          <a:prstGeom prst="rect">
            <a:avLst/>
          </a:prstGeom>
        </p:spPr>
      </p:pic>
      <p:sp>
        <p:nvSpPr>
          <p:cNvPr id="3" name="Slide Number Placeholder 2">
            <a:extLst>
              <a:ext uri="{FF2B5EF4-FFF2-40B4-BE49-F238E27FC236}">
                <a16:creationId xmlns:a16="http://schemas.microsoft.com/office/drawing/2014/main" id="{A1FF96A7-FE65-2D4C-98D7-D03085544DF6}"/>
              </a:ext>
            </a:extLst>
          </p:cNvPr>
          <p:cNvSpPr>
            <a:spLocks noGrp="1"/>
          </p:cNvSpPr>
          <p:nvPr>
            <p:ph type="sldNum" sz="quarter" idx="12"/>
          </p:nvPr>
        </p:nvSpPr>
        <p:spPr/>
        <p:txBody>
          <a:bodyPr/>
          <a:lstStyle/>
          <a:p>
            <a:pPr>
              <a:defRPr/>
            </a:pPr>
            <a:fld id="{740F825C-949B-974C-AB99-C3CE0C97A40B}" type="slidenum">
              <a:rPr lang="en-GB" altLang="en-US" smtClean="0"/>
              <a:pPr>
                <a:defRPr/>
              </a:pPr>
              <a:t>21</a:t>
            </a:fld>
            <a:endParaRPr lang="en-GB" altLang="en-US"/>
          </a:p>
        </p:txBody>
      </p:sp>
    </p:spTree>
    <p:extLst>
      <p:ext uri="{BB962C8B-B14F-4D97-AF65-F5344CB8AC3E}">
        <p14:creationId xmlns:p14="http://schemas.microsoft.com/office/powerpoint/2010/main" val="110330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557808"/>
            <a:ext cx="8229600" cy="1143000"/>
          </a:xfrm>
        </p:spPr>
        <p:txBody>
          <a:bodyPr/>
          <a:lstStyle/>
          <a:p>
            <a:r>
              <a:rPr lang="en-US" sz="4000" b="1" dirty="0">
                <a:solidFill>
                  <a:schemeClr val="accent2"/>
                </a:solidFill>
              </a:rPr>
              <a:t>Reading in files with encoding problems</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69B8F287-D22D-5142-8204-48F588CBC895}"/>
              </a:ext>
            </a:extLst>
          </p:cNvPr>
          <p:cNvSpPr/>
          <p:nvPr/>
        </p:nvSpPr>
        <p:spPr>
          <a:xfrm>
            <a:off x="899592" y="1772816"/>
            <a:ext cx="7488832" cy="2031325"/>
          </a:xfrm>
          <a:prstGeom prst="rect">
            <a:avLst/>
          </a:prstGeom>
        </p:spPr>
        <p:txBody>
          <a:bodyPr wrap="square">
            <a:spAutoFit/>
          </a:bodyPr>
          <a:lstStyle/>
          <a:p>
            <a:r>
              <a:rPr lang="en-US" b="1" dirty="0"/>
              <a:t>What if the encoding </a:t>
            </a:r>
            <a:r>
              <a:rPr lang="en-US" b="1" dirty="0" err="1"/>
              <a:t>chardet</a:t>
            </a:r>
            <a:r>
              <a:rPr lang="en-US" b="1" dirty="0"/>
              <a:t> guesses isn't right?</a:t>
            </a:r>
            <a:r>
              <a:rPr lang="en-US" dirty="0"/>
              <a:t> </a:t>
            </a:r>
          </a:p>
          <a:p>
            <a:endParaRPr lang="en-US" dirty="0"/>
          </a:p>
          <a:p>
            <a:r>
              <a:rPr lang="en-US" dirty="0"/>
              <a:t>Since </a:t>
            </a:r>
            <a:r>
              <a:rPr lang="en-US" dirty="0" err="1"/>
              <a:t>chardet</a:t>
            </a:r>
            <a:r>
              <a:rPr lang="en-US" dirty="0"/>
              <a:t> is basically just a fancy guesser, sometimes it will guess the wrong encoding. </a:t>
            </a:r>
          </a:p>
          <a:p>
            <a:endParaRPr lang="en-US" dirty="0"/>
          </a:p>
          <a:p>
            <a:r>
              <a:rPr lang="en-US" dirty="0"/>
              <a:t>One thing you can try is looking at more or less of the file and seeing if you get a different result and then try that.</a:t>
            </a:r>
          </a:p>
        </p:txBody>
      </p:sp>
      <p:sp>
        <p:nvSpPr>
          <p:cNvPr id="4" name="Slide Number Placeholder 3">
            <a:extLst>
              <a:ext uri="{FF2B5EF4-FFF2-40B4-BE49-F238E27FC236}">
                <a16:creationId xmlns:a16="http://schemas.microsoft.com/office/drawing/2014/main" id="{746C9B89-50C5-024A-83F0-C8916590E814}"/>
              </a:ext>
            </a:extLst>
          </p:cNvPr>
          <p:cNvSpPr>
            <a:spLocks noGrp="1"/>
          </p:cNvSpPr>
          <p:nvPr>
            <p:ph type="sldNum" sz="quarter" idx="12"/>
          </p:nvPr>
        </p:nvSpPr>
        <p:spPr/>
        <p:txBody>
          <a:bodyPr/>
          <a:lstStyle/>
          <a:p>
            <a:pPr>
              <a:defRPr/>
            </a:pPr>
            <a:fld id="{740F825C-949B-974C-AB99-C3CE0C97A40B}" type="slidenum">
              <a:rPr lang="en-GB" altLang="en-US" smtClean="0"/>
              <a:pPr>
                <a:defRPr/>
              </a:pPr>
              <a:t>22</a:t>
            </a:fld>
            <a:endParaRPr lang="en-GB" altLang="en-US"/>
          </a:p>
        </p:txBody>
      </p:sp>
    </p:spTree>
    <p:extLst>
      <p:ext uri="{BB962C8B-B14F-4D97-AF65-F5344CB8AC3E}">
        <p14:creationId xmlns:p14="http://schemas.microsoft.com/office/powerpoint/2010/main" val="172230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148681"/>
            <a:ext cx="8229600" cy="1143000"/>
          </a:xfrm>
        </p:spPr>
        <p:txBody>
          <a:bodyPr/>
          <a:lstStyle/>
          <a:p>
            <a:r>
              <a:rPr lang="en-US" sz="4000" b="1" dirty="0">
                <a:solidFill>
                  <a:schemeClr val="accent2"/>
                </a:solidFill>
              </a:rPr>
              <a:t>Data 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5" name="Rectangle 4">
            <a:extLst>
              <a:ext uri="{FF2B5EF4-FFF2-40B4-BE49-F238E27FC236}">
                <a16:creationId xmlns:a16="http://schemas.microsoft.com/office/drawing/2014/main" id="{BEA81E1C-4851-C04A-8D66-3435F7EFBDDD}"/>
              </a:ext>
            </a:extLst>
          </p:cNvPr>
          <p:cNvSpPr/>
          <p:nvPr/>
        </p:nvSpPr>
        <p:spPr>
          <a:xfrm>
            <a:off x="683568" y="5756831"/>
            <a:ext cx="8460432" cy="369332"/>
          </a:xfrm>
          <a:prstGeom prst="rect">
            <a:avLst/>
          </a:prstGeom>
        </p:spPr>
        <p:txBody>
          <a:bodyPr wrap="square">
            <a:spAutoFit/>
          </a:bodyPr>
          <a:lstStyle/>
          <a:p>
            <a:r>
              <a:rPr lang="en-US" dirty="0"/>
              <a:t>https://</a:t>
            </a:r>
            <a:r>
              <a:rPr lang="en-US" dirty="0" err="1"/>
              <a:t>towardsdatascience.com</a:t>
            </a:r>
            <a:r>
              <a:rPr lang="en-US" dirty="0"/>
              <a:t>/probability-sampling-with-python-8c977ad78664</a:t>
            </a:r>
          </a:p>
        </p:txBody>
      </p:sp>
      <p:sp>
        <p:nvSpPr>
          <p:cNvPr id="4" name="Slide Number Placeholder 3">
            <a:extLst>
              <a:ext uri="{FF2B5EF4-FFF2-40B4-BE49-F238E27FC236}">
                <a16:creationId xmlns:a16="http://schemas.microsoft.com/office/drawing/2014/main" id="{34A9A30D-7179-614D-8B64-B6F45E83277B}"/>
              </a:ext>
            </a:extLst>
          </p:cNvPr>
          <p:cNvSpPr>
            <a:spLocks noGrp="1"/>
          </p:cNvSpPr>
          <p:nvPr>
            <p:ph type="sldNum" sz="quarter" idx="12"/>
          </p:nvPr>
        </p:nvSpPr>
        <p:spPr/>
        <p:txBody>
          <a:bodyPr/>
          <a:lstStyle/>
          <a:p>
            <a:pPr>
              <a:defRPr/>
            </a:pPr>
            <a:fld id="{740F825C-949B-974C-AB99-C3CE0C97A40B}" type="slidenum">
              <a:rPr lang="en-GB" altLang="en-US" smtClean="0"/>
              <a:pPr>
                <a:defRPr/>
              </a:pPr>
              <a:t>23</a:t>
            </a:fld>
            <a:endParaRPr lang="en-GB" altLang="en-US"/>
          </a:p>
        </p:txBody>
      </p:sp>
    </p:spTree>
    <p:extLst>
      <p:ext uri="{BB962C8B-B14F-4D97-AF65-F5344CB8AC3E}">
        <p14:creationId xmlns:p14="http://schemas.microsoft.com/office/powerpoint/2010/main" val="4225303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Rectangle 3">
            <a:extLst>
              <a:ext uri="{FF2B5EF4-FFF2-40B4-BE49-F238E27FC236}">
                <a16:creationId xmlns:a16="http://schemas.microsoft.com/office/drawing/2014/main" id="{50085324-727F-7042-A085-4A9A69BC8FC9}"/>
              </a:ext>
            </a:extLst>
          </p:cNvPr>
          <p:cNvSpPr/>
          <p:nvPr/>
        </p:nvSpPr>
        <p:spPr>
          <a:xfrm>
            <a:off x="624614" y="1124744"/>
            <a:ext cx="8051842" cy="2523768"/>
          </a:xfrm>
          <a:prstGeom prst="rect">
            <a:avLst/>
          </a:prstGeom>
        </p:spPr>
        <p:txBody>
          <a:bodyPr wrap="square">
            <a:spAutoFit/>
          </a:bodyPr>
          <a:lstStyle/>
          <a:p>
            <a:r>
              <a:rPr lang="en-US" sz="2000" b="1" dirty="0"/>
              <a:t>What is Sampling?</a:t>
            </a:r>
          </a:p>
          <a:p>
            <a:endParaRPr lang="en-US" dirty="0">
              <a:solidFill>
                <a:schemeClr val="bg2"/>
              </a:solidFill>
            </a:endParaRPr>
          </a:p>
          <a:p>
            <a:pPr marL="342900" indent="-342900">
              <a:buFont typeface="Arial" panose="020B0604020202020204" pitchFamily="34" charset="0"/>
              <a:buChar char="•"/>
            </a:pPr>
            <a:r>
              <a:rPr lang="en-US" sz="2000" dirty="0"/>
              <a:t>Sampling is the process of selecting a random number of units from a known population.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allows obtaining information and drawing conclusions about a population based on the statistics of such units (i.e. the sample), without the need of having to study the entire population.</a:t>
            </a:r>
            <a:endParaRPr lang="en-US" sz="2000" dirty="0">
              <a:solidFill>
                <a:schemeClr val="bg2"/>
              </a:solidFill>
            </a:endParaRPr>
          </a:p>
        </p:txBody>
      </p:sp>
      <p:sp>
        <p:nvSpPr>
          <p:cNvPr id="7" name="Slide Number Placeholder 6">
            <a:extLst>
              <a:ext uri="{FF2B5EF4-FFF2-40B4-BE49-F238E27FC236}">
                <a16:creationId xmlns:a16="http://schemas.microsoft.com/office/drawing/2014/main" id="{760953B1-76C6-E040-9738-7475BC7C3D34}"/>
              </a:ext>
            </a:extLst>
          </p:cNvPr>
          <p:cNvSpPr>
            <a:spLocks noGrp="1"/>
          </p:cNvSpPr>
          <p:nvPr>
            <p:ph type="sldNum" sz="quarter" idx="12"/>
          </p:nvPr>
        </p:nvSpPr>
        <p:spPr/>
        <p:txBody>
          <a:bodyPr/>
          <a:lstStyle/>
          <a:p>
            <a:pPr>
              <a:defRPr/>
            </a:pPr>
            <a:fld id="{740F825C-949B-974C-AB99-C3CE0C97A40B}" type="slidenum">
              <a:rPr lang="en-GB" altLang="en-US" smtClean="0"/>
              <a:pPr>
                <a:defRPr/>
              </a:pPr>
              <a:t>24</a:t>
            </a:fld>
            <a:endParaRPr lang="en-GB" altLang="en-US"/>
          </a:p>
        </p:txBody>
      </p:sp>
    </p:spTree>
    <p:extLst>
      <p:ext uri="{BB962C8B-B14F-4D97-AF65-F5344CB8AC3E}">
        <p14:creationId xmlns:p14="http://schemas.microsoft.com/office/powerpoint/2010/main" val="2046787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F58792AB-8AD4-CB4C-86E0-E5C8EF70656F}"/>
              </a:ext>
            </a:extLst>
          </p:cNvPr>
          <p:cNvSpPr/>
          <p:nvPr/>
        </p:nvSpPr>
        <p:spPr>
          <a:xfrm>
            <a:off x="480598" y="1261602"/>
            <a:ext cx="3090911" cy="400110"/>
          </a:xfrm>
          <a:prstGeom prst="rect">
            <a:avLst/>
          </a:prstGeom>
        </p:spPr>
        <p:txBody>
          <a:bodyPr wrap="none">
            <a:spAutoFit/>
          </a:bodyPr>
          <a:lstStyle/>
          <a:p>
            <a:r>
              <a:rPr lang="en-US" sz="2000" b="1" dirty="0"/>
              <a:t>Why is Sampling Used?</a:t>
            </a:r>
          </a:p>
        </p:txBody>
      </p:sp>
      <p:sp>
        <p:nvSpPr>
          <p:cNvPr id="5" name="Rectangle 4">
            <a:extLst>
              <a:ext uri="{FF2B5EF4-FFF2-40B4-BE49-F238E27FC236}">
                <a16:creationId xmlns:a16="http://schemas.microsoft.com/office/drawing/2014/main" id="{99F87357-9C90-414A-98B5-B58639369AA7}"/>
              </a:ext>
            </a:extLst>
          </p:cNvPr>
          <p:cNvSpPr/>
          <p:nvPr/>
        </p:nvSpPr>
        <p:spPr>
          <a:xfrm>
            <a:off x="822382" y="2014629"/>
            <a:ext cx="7499236" cy="2246769"/>
          </a:xfrm>
          <a:prstGeom prst="rect">
            <a:avLst/>
          </a:prstGeom>
        </p:spPr>
        <p:txBody>
          <a:bodyPr wrap="square">
            <a:spAutoFit/>
          </a:bodyPr>
          <a:lstStyle/>
          <a:p>
            <a:r>
              <a:rPr lang="en-US" sz="2000" dirty="0"/>
              <a:t>Sampling is performed for multiple reasons, including:</a:t>
            </a:r>
          </a:p>
          <a:p>
            <a:endParaRPr lang="en-US" sz="2000" dirty="0"/>
          </a:p>
          <a:p>
            <a:pPr marL="285750" indent="-285750">
              <a:buFont typeface="Arial" panose="020B0604020202020204" pitchFamily="34" charset="0"/>
              <a:buChar char="•"/>
            </a:pPr>
            <a:r>
              <a:rPr lang="en-US" sz="2000" dirty="0"/>
              <a:t>Cases where it is impossible to study the entire population due to its size</a:t>
            </a:r>
          </a:p>
          <a:p>
            <a:pPr marL="285750" indent="-285750">
              <a:buFont typeface="Arial" panose="020B0604020202020204" pitchFamily="34" charset="0"/>
              <a:buChar char="•"/>
            </a:pPr>
            <a:r>
              <a:rPr lang="en-US" sz="2000" dirty="0"/>
              <a:t>Cases where the sampling process involves samples destructive testing</a:t>
            </a:r>
          </a:p>
          <a:p>
            <a:pPr marL="285750" indent="-285750">
              <a:buFont typeface="Arial" panose="020B0604020202020204" pitchFamily="34" charset="0"/>
              <a:buChar char="•"/>
            </a:pPr>
            <a:r>
              <a:rPr lang="en-US" sz="2000" dirty="0"/>
              <a:t>Cases where there are time a and costs constrains</a:t>
            </a:r>
          </a:p>
        </p:txBody>
      </p:sp>
      <p:sp>
        <p:nvSpPr>
          <p:cNvPr id="7" name="Slide Number Placeholder 6">
            <a:extLst>
              <a:ext uri="{FF2B5EF4-FFF2-40B4-BE49-F238E27FC236}">
                <a16:creationId xmlns:a16="http://schemas.microsoft.com/office/drawing/2014/main" id="{26919542-93CC-EC4F-8355-25B1D9786331}"/>
              </a:ext>
            </a:extLst>
          </p:cNvPr>
          <p:cNvSpPr>
            <a:spLocks noGrp="1"/>
          </p:cNvSpPr>
          <p:nvPr>
            <p:ph type="sldNum" sz="quarter" idx="12"/>
          </p:nvPr>
        </p:nvSpPr>
        <p:spPr/>
        <p:txBody>
          <a:bodyPr/>
          <a:lstStyle/>
          <a:p>
            <a:pPr>
              <a:defRPr/>
            </a:pPr>
            <a:fld id="{740F825C-949B-974C-AB99-C3CE0C97A40B}" type="slidenum">
              <a:rPr lang="en-GB" altLang="en-US" smtClean="0"/>
              <a:pPr>
                <a:defRPr/>
              </a:pPr>
              <a:t>25</a:t>
            </a:fld>
            <a:endParaRPr lang="en-GB" altLang="en-US"/>
          </a:p>
        </p:txBody>
      </p:sp>
    </p:spTree>
    <p:extLst>
      <p:ext uri="{BB962C8B-B14F-4D97-AF65-F5344CB8AC3E}">
        <p14:creationId xmlns:p14="http://schemas.microsoft.com/office/powerpoint/2010/main" val="12834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Sampling Techniques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Rectangle 3">
            <a:extLst>
              <a:ext uri="{FF2B5EF4-FFF2-40B4-BE49-F238E27FC236}">
                <a16:creationId xmlns:a16="http://schemas.microsoft.com/office/drawing/2014/main" id="{50085324-727F-7042-A085-4A9A69BC8FC9}"/>
              </a:ext>
            </a:extLst>
          </p:cNvPr>
          <p:cNvSpPr/>
          <p:nvPr/>
        </p:nvSpPr>
        <p:spPr>
          <a:xfrm>
            <a:off x="624614" y="1412776"/>
            <a:ext cx="8051842" cy="3693319"/>
          </a:xfrm>
          <a:prstGeom prst="rect">
            <a:avLst/>
          </a:prstGeom>
        </p:spPr>
        <p:txBody>
          <a:bodyPr wrap="square">
            <a:spAutoFit/>
          </a:bodyPr>
          <a:lstStyle/>
          <a:p>
            <a:r>
              <a:rPr lang="en-US" b="1" dirty="0"/>
              <a:t>Sampling Techniques</a:t>
            </a:r>
          </a:p>
          <a:p>
            <a:r>
              <a:rPr lang="en-US" dirty="0"/>
              <a:t>There are two types of sampling techniques:</a:t>
            </a:r>
          </a:p>
          <a:p>
            <a:endParaRPr lang="en-US" dirty="0"/>
          </a:p>
          <a:p>
            <a:pPr marL="285750" indent="-285750">
              <a:buFont typeface="Wingdings" pitchFamily="2" charset="2"/>
              <a:buChar char="§"/>
            </a:pPr>
            <a:r>
              <a:rPr lang="en-US" b="1" dirty="0"/>
              <a:t>Probability sampling</a:t>
            </a:r>
            <a:r>
              <a:rPr lang="en-US" dirty="0"/>
              <a:t>: cases when every unit from a given population has the same probability of being selected. </a:t>
            </a:r>
          </a:p>
          <a:p>
            <a:pPr lvl="1"/>
            <a:endParaRPr lang="en-US" dirty="0">
              <a:solidFill>
                <a:schemeClr val="accent2"/>
              </a:solidFill>
            </a:endParaRPr>
          </a:p>
          <a:p>
            <a:pPr lvl="1"/>
            <a:r>
              <a:rPr lang="en-US" dirty="0">
                <a:solidFill>
                  <a:schemeClr val="accent2"/>
                </a:solidFill>
              </a:rPr>
              <a:t>This technique includes: </a:t>
            </a:r>
          </a:p>
          <a:p>
            <a:pPr lvl="1"/>
            <a:endParaRPr lang="en-US" dirty="0">
              <a:solidFill>
                <a:schemeClr val="accent2"/>
              </a:solidFill>
            </a:endParaRPr>
          </a:p>
          <a:p>
            <a:pPr lvl="2"/>
            <a:r>
              <a:rPr lang="en-US" dirty="0">
                <a:solidFill>
                  <a:schemeClr val="accent2"/>
                </a:solidFill>
              </a:rPr>
              <a:t>-  simple random sampling </a:t>
            </a:r>
          </a:p>
          <a:p>
            <a:pPr lvl="2"/>
            <a:r>
              <a:rPr lang="en-US" dirty="0">
                <a:solidFill>
                  <a:schemeClr val="accent2"/>
                </a:solidFill>
              </a:rPr>
              <a:t>-  systematic sampling </a:t>
            </a:r>
          </a:p>
          <a:p>
            <a:pPr lvl="2"/>
            <a:r>
              <a:rPr lang="en-US" dirty="0">
                <a:solidFill>
                  <a:schemeClr val="accent2"/>
                </a:solidFill>
              </a:rPr>
              <a:t>-  cluster sampling and </a:t>
            </a:r>
          </a:p>
          <a:p>
            <a:pPr lvl="2"/>
            <a:r>
              <a:rPr lang="en-US" dirty="0">
                <a:solidFill>
                  <a:schemeClr val="accent2"/>
                </a:solidFill>
              </a:rPr>
              <a:t>-  stratified random sampling.</a:t>
            </a:r>
          </a:p>
          <a:p>
            <a:pPr>
              <a:buFont typeface="Arial" panose="020B0604020202020204" pitchFamily="34" charset="0"/>
              <a:buChar char="•"/>
            </a:pPr>
            <a:endParaRPr lang="en-US" b="1" dirty="0"/>
          </a:p>
        </p:txBody>
      </p:sp>
      <p:sp>
        <p:nvSpPr>
          <p:cNvPr id="3" name="Slide Number Placeholder 2">
            <a:extLst>
              <a:ext uri="{FF2B5EF4-FFF2-40B4-BE49-F238E27FC236}">
                <a16:creationId xmlns:a16="http://schemas.microsoft.com/office/drawing/2014/main" id="{4C9726B8-C3B4-D748-976E-504A0AD5C846}"/>
              </a:ext>
            </a:extLst>
          </p:cNvPr>
          <p:cNvSpPr>
            <a:spLocks noGrp="1"/>
          </p:cNvSpPr>
          <p:nvPr>
            <p:ph type="sldNum" sz="quarter" idx="12"/>
          </p:nvPr>
        </p:nvSpPr>
        <p:spPr/>
        <p:txBody>
          <a:bodyPr/>
          <a:lstStyle/>
          <a:p>
            <a:pPr>
              <a:defRPr/>
            </a:pPr>
            <a:fld id="{740F825C-949B-974C-AB99-C3CE0C97A40B}" type="slidenum">
              <a:rPr lang="en-GB" altLang="en-US" smtClean="0"/>
              <a:pPr>
                <a:defRPr/>
              </a:pPr>
              <a:t>26</a:t>
            </a:fld>
            <a:endParaRPr lang="en-GB" altLang="en-US"/>
          </a:p>
        </p:txBody>
      </p:sp>
    </p:spTree>
    <p:extLst>
      <p:ext uri="{BB962C8B-B14F-4D97-AF65-F5344CB8AC3E}">
        <p14:creationId xmlns:p14="http://schemas.microsoft.com/office/powerpoint/2010/main" val="45063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Sampling Techniques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Rectangle 3">
            <a:extLst>
              <a:ext uri="{FF2B5EF4-FFF2-40B4-BE49-F238E27FC236}">
                <a16:creationId xmlns:a16="http://schemas.microsoft.com/office/drawing/2014/main" id="{50085324-727F-7042-A085-4A9A69BC8FC9}"/>
              </a:ext>
            </a:extLst>
          </p:cNvPr>
          <p:cNvSpPr/>
          <p:nvPr/>
        </p:nvSpPr>
        <p:spPr>
          <a:xfrm>
            <a:off x="624614" y="1412776"/>
            <a:ext cx="8051842" cy="3693319"/>
          </a:xfrm>
          <a:prstGeom prst="rect">
            <a:avLst/>
          </a:prstGeom>
        </p:spPr>
        <p:txBody>
          <a:bodyPr wrap="square">
            <a:spAutoFit/>
          </a:bodyPr>
          <a:lstStyle/>
          <a:p>
            <a:r>
              <a:rPr lang="en-US" b="1" dirty="0"/>
              <a:t>Non-probability sampling</a:t>
            </a:r>
            <a:r>
              <a:rPr lang="en-US" dirty="0"/>
              <a:t>: cases when units from a given population do not have the same probability of being selected. </a:t>
            </a:r>
          </a:p>
          <a:p>
            <a:pPr lvl="1"/>
            <a:endParaRPr lang="en-US" dirty="0">
              <a:solidFill>
                <a:schemeClr val="bg2"/>
              </a:solidFill>
            </a:endParaRPr>
          </a:p>
          <a:p>
            <a:pPr lvl="1"/>
            <a:r>
              <a:rPr lang="en-US" b="1" dirty="0">
                <a:solidFill>
                  <a:schemeClr val="tx2"/>
                </a:solidFill>
              </a:rPr>
              <a:t>This technique includes:</a:t>
            </a:r>
          </a:p>
          <a:p>
            <a:pPr lvl="1"/>
            <a:r>
              <a:rPr lang="en-US" dirty="0">
                <a:solidFill>
                  <a:schemeClr val="bg2"/>
                </a:solidFill>
              </a:rPr>
              <a:t>	-  convenience sampling</a:t>
            </a:r>
          </a:p>
          <a:p>
            <a:pPr lvl="1"/>
            <a:r>
              <a:rPr lang="en-US" dirty="0">
                <a:solidFill>
                  <a:schemeClr val="bg2"/>
                </a:solidFill>
              </a:rPr>
              <a:t>       -   quota sampling </a:t>
            </a:r>
          </a:p>
          <a:p>
            <a:pPr lvl="1"/>
            <a:r>
              <a:rPr lang="en-US" dirty="0">
                <a:solidFill>
                  <a:schemeClr val="bg2"/>
                </a:solidFill>
              </a:rPr>
              <a:t>       -   judgement sampling and </a:t>
            </a:r>
          </a:p>
          <a:p>
            <a:pPr lvl="1"/>
            <a:r>
              <a:rPr lang="en-US" dirty="0">
                <a:solidFill>
                  <a:schemeClr val="bg2"/>
                </a:solidFill>
              </a:rPr>
              <a:t>       -   snowball sampling. </a:t>
            </a:r>
          </a:p>
          <a:p>
            <a:pPr lvl="1"/>
            <a:endParaRPr lang="en-US" dirty="0">
              <a:solidFill>
                <a:schemeClr val="bg2"/>
              </a:solidFill>
            </a:endParaRPr>
          </a:p>
          <a:p>
            <a:pPr lvl="1">
              <a:buFont typeface="Arial" panose="020B0604020202020204" pitchFamily="34" charset="0"/>
              <a:buChar char="•"/>
            </a:pPr>
            <a:endParaRPr lang="en-US" dirty="0"/>
          </a:p>
          <a:p>
            <a:r>
              <a:rPr lang="en-US" dirty="0">
                <a:solidFill>
                  <a:schemeClr val="tx2"/>
                </a:solidFill>
              </a:rPr>
              <a:t>In comparison with probability sampling, this technique is more prone to end up with a non-representative sample group, leading to wrong conclusions about the population.</a:t>
            </a:r>
          </a:p>
        </p:txBody>
      </p:sp>
      <p:sp>
        <p:nvSpPr>
          <p:cNvPr id="3" name="Slide Number Placeholder 2">
            <a:extLst>
              <a:ext uri="{FF2B5EF4-FFF2-40B4-BE49-F238E27FC236}">
                <a16:creationId xmlns:a16="http://schemas.microsoft.com/office/drawing/2014/main" id="{0839DD46-3DAA-4149-B83A-355ACB5D8998}"/>
              </a:ext>
            </a:extLst>
          </p:cNvPr>
          <p:cNvSpPr>
            <a:spLocks noGrp="1"/>
          </p:cNvSpPr>
          <p:nvPr>
            <p:ph type="sldNum" sz="quarter" idx="12"/>
          </p:nvPr>
        </p:nvSpPr>
        <p:spPr/>
        <p:txBody>
          <a:bodyPr/>
          <a:lstStyle/>
          <a:p>
            <a:pPr>
              <a:defRPr/>
            </a:pPr>
            <a:fld id="{740F825C-949B-974C-AB99-C3CE0C97A40B}" type="slidenum">
              <a:rPr lang="en-GB" altLang="en-US" smtClean="0"/>
              <a:pPr>
                <a:defRPr/>
              </a:pPr>
              <a:t>27</a:t>
            </a:fld>
            <a:endParaRPr lang="en-GB" altLang="en-US"/>
          </a:p>
        </p:txBody>
      </p:sp>
    </p:spTree>
    <p:extLst>
      <p:ext uri="{BB962C8B-B14F-4D97-AF65-F5344CB8AC3E}">
        <p14:creationId xmlns:p14="http://schemas.microsoft.com/office/powerpoint/2010/main" val="125210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7" name="Rectangle 6">
            <a:extLst>
              <a:ext uri="{FF2B5EF4-FFF2-40B4-BE49-F238E27FC236}">
                <a16:creationId xmlns:a16="http://schemas.microsoft.com/office/drawing/2014/main" id="{1CBFE7F9-6EB7-1F4F-9DBE-55E2A1B67B19}"/>
              </a:ext>
            </a:extLst>
          </p:cNvPr>
          <p:cNvSpPr/>
          <p:nvPr/>
        </p:nvSpPr>
        <p:spPr>
          <a:xfrm>
            <a:off x="769428" y="1181814"/>
            <a:ext cx="7042932" cy="2031325"/>
          </a:xfrm>
          <a:prstGeom prst="rect">
            <a:avLst/>
          </a:prstGeom>
        </p:spPr>
        <p:txBody>
          <a:bodyPr wrap="square">
            <a:spAutoFit/>
          </a:bodyPr>
          <a:lstStyle/>
          <a:p>
            <a:r>
              <a:rPr lang="en-US" b="1" dirty="0"/>
              <a:t>Simple Random Sampling</a:t>
            </a:r>
          </a:p>
          <a:p>
            <a:endParaRPr lang="en-US" dirty="0"/>
          </a:p>
          <a:p>
            <a:pPr marL="285750" indent="-285750">
              <a:buFont typeface="Arial" panose="020B0604020202020204" pitchFamily="34" charset="0"/>
              <a:buChar char="•"/>
            </a:pPr>
            <a:r>
              <a:rPr lang="en-US" dirty="0"/>
              <a:t>As its name suggests, the simple random sampling method selects random samples from a process or population where every unit has the same probability of getting selected.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most direct method of probability sampling.</a:t>
            </a:r>
          </a:p>
        </p:txBody>
      </p:sp>
      <p:pic>
        <p:nvPicPr>
          <p:cNvPr id="9" name="Picture 8" descr="A picture containing graphical user interface, text&#10;&#10;Description automatically generated">
            <a:extLst>
              <a:ext uri="{FF2B5EF4-FFF2-40B4-BE49-F238E27FC236}">
                <a16:creationId xmlns:a16="http://schemas.microsoft.com/office/drawing/2014/main" id="{6939B44E-20A2-2A47-8760-1A7C683C0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627" y="3429000"/>
            <a:ext cx="5472534" cy="1848460"/>
          </a:xfrm>
          <a:prstGeom prst="rect">
            <a:avLst/>
          </a:prstGeom>
        </p:spPr>
      </p:pic>
      <p:sp>
        <p:nvSpPr>
          <p:cNvPr id="3" name="Slide Number Placeholder 2">
            <a:extLst>
              <a:ext uri="{FF2B5EF4-FFF2-40B4-BE49-F238E27FC236}">
                <a16:creationId xmlns:a16="http://schemas.microsoft.com/office/drawing/2014/main" id="{2C6828A6-1B85-0142-B7C7-01ADF64A979A}"/>
              </a:ext>
            </a:extLst>
          </p:cNvPr>
          <p:cNvSpPr>
            <a:spLocks noGrp="1"/>
          </p:cNvSpPr>
          <p:nvPr>
            <p:ph type="sldNum" sz="quarter" idx="12"/>
          </p:nvPr>
        </p:nvSpPr>
        <p:spPr/>
        <p:txBody>
          <a:bodyPr/>
          <a:lstStyle/>
          <a:p>
            <a:pPr>
              <a:defRPr/>
            </a:pPr>
            <a:fld id="{740F825C-949B-974C-AB99-C3CE0C97A40B}" type="slidenum">
              <a:rPr lang="en-GB" altLang="en-US" smtClean="0"/>
              <a:pPr>
                <a:defRPr/>
              </a:pPr>
              <a:t>28</a:t>
            </a:fld>
            <a:endParaRPr lang="en-GB" altLang="en-US"/>
          </a:p>
        </p:txBody>
      </p:sp>
    </p:spTree>
    <p:extLst>
      <p:ext uri="{BB962C8B-B14F-4D97-AF65-F5344CB8AC3E}">
        <p14:creationId xmlns:p14="http://schemas.microsoft.com/office/powerpoint/2010/main" val="352140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2BFC7C75-178E-AE47-AC1D-3675893A31AD}"/>
              </a:ext>
            </a:extLst>
          </p:cNvPr>
          <p:cNvSpPr/>
          <p:nvPr/>
        </p:nvSpPr>
        <p:spPr>
          <a:xfrm>
            <a:off x="1008196" y="1034244"/>
            <a:ext cx="6912768" cy="646331"/>
          </a:xfrm>
          <a:prstGeom prst="rect">
            <a:avLst/>
          </a:prstGeom>
        </p:spPr>
        <p:txBody>
          <a:bodyPr wrap="square">
            <a:spAutoFit/>
          </a:bodyPr>
          <a:lstStyle/>
          <a:p>
            <a:r>
              <a:rPr lang="en-US" dirty="0"/>
              <a:t>Pandas </a:t>
            </a:r>
            <a:r>
              <a:rPr lang="en-US" b="1" dirty="0"/>
              <a:t>sample()</a:t>
            </a:r>
            <a:r>
              <a:rPr lang="en-US" dirty="0"/>
              <a:t> is used to generate a sample random row or column from the function caller data frame.</a:t>
            </a:r>
          </a:p>
        </p:txBody>
      </p:sp>
      <p:sp>
        <p:nvSpPr>
          <p:cNvPr id="4" name="Rectangle 3">
            <a:extLst>
              <a:ext uri="{FF2B5EF4-FFF2-40B4-BE49-F238E27FC236}">
                <a16:creationId xmlns:a16="http://schemas.microsoft.com/office/drawing/2014/main" id="{0CDC4EEA-CB3D-2F40-8A8D-C12838686E58}"/>
              </a:ext>
            </a:extLst>
          </p:cNvPr>
          <p:cNvSpPr/>
          <p:nvPr/>
        </p:nvSpPr>
        <p:spPr>
          <a:xfrm>
            <a:off x="1008196" y="1741326"/>
            <a:ext cx="7128792" cy="1200329"/>
          </a:xfrm>
          <a:prstGeom prst="rect">
            <a:avLst/>
          </a:prstGeom>
        </p:spPr>
        <p:txBody>
          <a:bodyPr wrap="square">
            <a:spAutoFit/>
          </a:bodyPr>
          <a:lstStyle/>
          <a:p>
            <a:r>
              <a:rPr lang="en-US" b="1" dirty="0"/>
              <a:t>Syntax: </a:t>
            </a:r>
          </a:p>
          <a:p>
            <a:endParaRPr lang="en-US" dirty="0"/>
          </a:p>
          <a:p>
            <a:r>
              <a:rPr lang="en-US" dirty="0" err="1">
                <a:solidFill>
                  <a:schemeClr val="bg2"/>
                </a:solidFill>
              </a:rPr>
              <a:t>DataFrame.sample</a:t>
            </a:r>
            <a:r>
              <a:rPr lang="en-US" dirty="0">
                <a:solidFill>
                  <a:schemeClr val="bg2"/>
                </a:solidFill>
              </a:rPr>
              <a:t>(n=None, frac=None, replace=False, weights=None, </a:t>
            </a:r>
            <a:r>
              <a:rPr lang="en-US" dirty="0" err="1">
                <a:solidFill>
                  <a:schemeClr val="bg2"/>
                </a:solidFill>
              </a:rPr>
              <a:t>random_state</a:t>
            </a:r>
            <a:r>
              <a:rPr lang="en-US" dirty="0">
                <a:solidFill>
                  <a:schemeClr val="bg2"/>
                </a:solidFill>
              </a:rPr>
              <a:t>=None, axis=None)</a:t>
            </a:r>
          </a:p>
        </p:txBody>
      </p:sp>
      <p:sp>
        <p:nvSpPr>
          <p:cNvPr id="5" name="Rectangle 4">
            <a:extLst>
              <a:ext uri="{FF2B5EF4-FFF2-40B4-BE49-F238E27FC236}">
                <a16:creationId xmlns:a16="http://schemas.microsoft.com/office/drawing/2014/main" id="{651288B6-9B15-4C4E-99B2-86E9837C00F6}"/>
              </a:ext>
            </a:extLst>
          </p:cNvPr>
          <p:cNvSpPr/>
          <p:nvPr/>
        </p:nvSpPr>
        <p:spPr>
          <a:xfrm>
            <a:off x="1013806" y="3429000"/>
            <a:ext cx="7374617" cy="2308324"/>
          </a:xfrm>
          <a:prstGeom prst="rect">
            <a:avLst/>
          </a:prstGeom>
        </p:spPr>
        <p:txBody>
          <a:bodyPr wrap="square">
            <a:spAutoFit/>
          </a:bodyPr>
          <a:lstStyle/>
          <a:p>
            <a:r>
              <a:rPr lang="en-US" sz="1600" b="1" dirty="0"/>
              <a:t>n: </a:t>
            </a:r>
            <a:r>
              <a:rPr lang="en-US" sz="1600" dirty="0"/>
              <a:t>int value, Number of random rows to generate.</a:t>
            </a:r>
            <a:br>
              <a:rPr lang="en-US" sz="1600" dirty="0"/>
            </a:br>
            <a:r>
              <a:rPr lang="en-US" sz="1600" b="1" dirty="0"/>
              <a:t>frac: </a:t>
            </a:r>
            <a:r>
              <a:rPr lang="en-US" sz="1600" dirty="0"/>
              <a:t>Float value, Returns (float value * length of data frame values ). frac cannot be used with n.</a:t>
            </a:r>
            <a:br>
              <a:rPr lang="en-US" sz="1600" dirty="0"/>
            </a:br>
            <a:r>
              <a:rPr lang="en-US" sz="1600" b="1" dirty="0"/>
              <a:t>replace: </a:t>
            </a:r>
            <a:r>
              <a:rPr lang="en-US" sz="1600" dirty="0"/>
              <a:t>Boolean value, return sample with replacement if True.</a:t>
            </a:r>
          </a:p>
          <a:p>
            <a:r>
              <a:rPr lang="en-US" sz="1600" b="1" dirty="0" err="1"/>
              <a:t>weights</a:t>
            </a:r>
            <a:r>
              <a:rPr lang="en-US" sz="1600" dirty="0" err="1"/>
              <a:t>str</a:t>
            </a:r>
            <a:r>
              <a:rPr lang="en-US" sz="1600" dirty="0"/>
              <a:t> or </a:t>
            </a:r>
            <a:r>
              <a:rPr lang="en-US" sz="1600" dirty="0" err="1"/>
              <a:t>ndarray</a:t>
            </a:r>
            <a:r>
              <a:rPr lang="en-US" sz="1600" dirty="0"/>
              <a:t>-like, </a:t>
            </a:r>
            <a:r>
              <a:rPr lang="en-US" sz="1600" dirty="0" err="1"/>
              <a:t>optionalDefault</a:t>
            </a:r>
            <a:r>
              <a:rPr lang="en-US" sz="1600" dirty="0"/>
              <a:t> ‘None’ results in equal probability weighting. If passed a Series, will align with target object on index. </a:t>
            </a:r>
          </a:p>
          <a:p>
            <a:r>
              <a:rPr lang="en-US" sz="1600" b="1" dirty="0" err="1"/>
              <a:t>random_state</a:t>
            </a:r>
            <a:r>
              <a:rPr lang="en-US" sz="1600" b="1" dirty="0"/>
              <a:t>: </a:t>
            </a:r>
            <a:r>
              <a:rPr lang="en-US" sz="1600" dirty="0"/>
              <a:t>int value or </a:t>
            </a:r>
            <a:r>
              <a:rPr lang="en-US" sz="1600" dirty="0" err="1"/>
              <a:t>numpy.random.RandomState</a:t>
            </a:r>
            <a:r>
              <a:rPr lang="en-US" sz="1600" dirty="0"/>
              <a:t>, optional. if set to a particular integer, will return same rows as sample in every iteration.</a:t>
            </a:r>
            <a:br>
              <a:rPr lang="en-US" sz="1600" dirty="0"/>
            </a:br>
            <a:r>
              <a:rPr lang="en-US" sz="1600" b="1" dirty="0"/>
              <a:t>axis: </a:t>
            </a:r>
            <a:r>
              <a:rPr lang="en-US" sz="1600" dirty="0"/>
              <a:t>0 or ‘row’ for Rows and 1 or ‘column’ for Columns.</a:t>
            </a:r>
          </a:p>
        </p:txBody>
      </p:sp>
      <p:sp>
        <p:nvSpPr>
          <p:cNvPr id="7" name="Slide Number Placeholder 6">
            <a:extLst>
              <a:ext uri="{FF2B5EF4-FFF2-40B4-BE49-F238E27FC236}">
                <a16:creationId xmlns:a16="http://schemas.microsoft.com/office/drawing/2014/main" id="{921662AB-A86C-F845-A876-DD523128B20F}"/>
              </a:ext>
            </a:extLst>
          </p:cNvPr>
          <p:cNvSpPr>
            <a:spLocks noGrp="1"/>
          </p:cNvSpPr>
          <p:nvPr>
            <p:ph type="sldNum" sz="quarter" idx="12"/>
          </p:nvPr>
        </p:nvSpPr>
        <p:spPr/>
        <p:txBody>
          <a:bodyPr/>
          <a:lstStyle/>
          <a:p>
            <a:pPr>
              <a:defRPr/>
            </a:pPr>
            <a:fld id="{740F825C-949B-974C-AB99-C3CE0C97A40B}" type="slidenum">
              <a:rPr lang="en-GB" altLang="en-US" smtClean="0"/>
              <a:pPr>
                <a:defRPr/>
              </a:pPr>
              <a:t>29</a:t>
            </a:fld>
            <a:endParaRPr lang="en-GB" altLang="en-US"/>
          </a:p>
        </p:txBody>
      </p:sp>
    </p:spTree>
    <p:extLst>
      <p:ext uri="{BB962C8B-B14F-4D97-AF65-F5344CB8AC3E}">
        <p14:creationId xmlns:p14="http://schemas.microsoft.com/office/powerpoint/2010/main" val="312844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443841"/>
            <a:ext cx="7128792" cy="3970318"/>
          </a:xfrm>
          <a:prstGeom prst="rect">
            <a:avLst/>
          </a:prstGeom>
        </p:spPr>
        <p:txBody>
          <a:bodyPr wrap="square">
            <a:spAutoFit/>
          </a:bodyPr>
          <a:lstStyle/>
          <a:p>
            <a:endParaRPr lang="en-US" b="1" dirty="0"/>
          </a:p>
          <a:p>
            <a:endParaRPr lang="en-US" b="1" dirty="0"/>
          </a:p>
          <a:p>
            <a:pPr marL="285750" indent="-285750">
              <a:buFont typeface="Arial" panose="020B0604020202020204" pitchFamily="34" charset="0"/>
              <a:buChar char="•"/>
            </a:pPr>
            <a:r>
              <a:rPr lang="en-US" b="1" dirty="0"/>
              <a:t>Character encodings</a:t>
            </a:r>
            <a:r>
              <a:rPr lang="en-US" dirty="0"/>
              <a:t> are specific sets of rules for mapping from raw binary byte strings (that look like this: 0110100001101001) to characters that make up human-readable text (like "hi").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many different encodings, and if you tried to read in text with a different encoding than the one it was originally written in, you ended up with scrambled text called "mojibake" (said like </a:t>
            </a:r>
            <a:r>
              <a:rPr lang="en-US" dirty="0" err="1"/>
              <a:t>mo</a:t>
            </a:r>
            <a:r>
              <a:rPr lang="en-US" dirty="0"/>
              <a:t>-gee-bah-kay). </a:t>
            </a:r>
          </a:p>
          <a:p>
            <a:endParaRPr lang="en-US" dirty="0"/>
          </a:p>
          <a:p>
            <a:r>
              <a:rPr lang="en-US" dirty="0"/>
              <a:t>Here's an example of mojibake:</a:t>
            </a:r>
          </a:p>
          <a:p>
            <a:r>
              <a:rPr lang="en-US" dirty="0" err="1"/>
              <a:t>æ</a:t>
            </a:r>
            <a:r>
              <a:rPr lang="en-US" dirty="0"/>
              <a:t>–‡</a:t>
            </a:r>
            <a:r>
              <a:rPr lang="en-US" dirty="0" err="1"/>
              <a:t>å</a:t>
            </a:r>
            <a:r>
              <a:rPr lang="en-US" dirty="0"/>
              <a:t>—</a:t>
            </a:r>
            <a:r>
              <a:rPr lang="en-US" dirty="0" err="1"/>
              <a:t>åŒ</a:t>
            </a:r>
            <a:r>
              <a:rPr lang="en-US" dirty="0"/>
              <a:t>–</a:t>
            </a:r>
            <a:r>
              <a:rPr lang="en-US" dirty="0" err="1"/>
              <a:t>ã</a:t>
            </a:r>
            <a:r>
              <a:rPr lang="en-US" dirty="0"/>
              <a:t>??</a:t>
            </a:r>
          </a:p>
          <a:p>
            <a:endParaRPr lang="en-US" dirty="0"/>
          </a:p>
        </p:txBody>
      </p:sp>
      <p:sp>
        <p:nvSpPr>
          <p:cNvPr id="4" name="Slide Number Placeholder 3">
            <a:extLst>
              <a:ext uri="{FF2B5EF4-FFF2-40B4-BE49-F238E27FC236}">
                <a16:creationId xmlns:a16="http://schemas.microsoft.com/office/drawing/2014/main" id="{9C613C4C-BFA5-5241-B395-884019F7F6C4}"/>
              </a:ext>
            </a:extLst>
          </p:cNvPr>
          <p:cNvSpPr>
            <a:spLocks noGrp="1"/>
          </p:cNvSpPr>
          <p:nvPr>
            <p:ph type="sldNum" sz="quarter" idx="12"/>
          </p:nvPr>
        </p:nvSpPr>
        <p:spPr/>
        <p:txBody>
          <a:bodyPr/>
          <a:lstStyle/>
          <a:p>
            <a:pPr>
              <a:defRPr/>
            </a:pPr>
            <a:fld id="{740F825C-949B-974C-AB99-C3CE0C97A40B}" type="slidenum">
              <a:rPr lang="en-GB" altLang="en-US" smtClean="0"/>
              <a:pPr>
                <a:defRPr/>
              </a:pPr>
              <a:t>3</a:t>
            </a:fld>
            <a:endParaRPr lang="en-GB" altLang="en-US"/>
          </a:p>
        </p:txBody>
      </p:sp>
    </p:spTree>
    <p:extLst>
      <p:ext uri="{BB962C8B-B14F-4D97-AF65-F5344CB8AC3E}">
        <p14:creationId xmlns:p14="http://schemas.microsoft.com/office/powerpoint/2010/main" val="328153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7" name="Rectangle 6">
            <a:extLst>
              <a:ext uri="{FF2B5EF4-FFF2-40B4-BE49-F238E27FC236}">
                <a16:creationId xmlns:a16="http://schemas.microsoft.com/office/drawing/2014/main" id="{D93DD771-34C0-614C-88DB-328803665ED2}"/>
              </a:ext>
            </a:extLst>
          </p:cNvPr>
          <p:cNvSpPr/>
          <p:nvPr/>
        </p:nvSpPr>
        <p:spPr>
          <a:xfrm>
            <a:off x="899592" y="5949280"/>
            <a:ext cx="7560840" cy="369332"/>
          </a:xfrm>
          <a:prstGeom prst="rect">
            <a:avLst/>
          </a:prstGeom>
        </p:spPr>
        <p:txBody>
          <a:bodyPr wrap="square">
            <a:spAutoFit/>
          </a:bodyPr>
          <a:lstStyle/>
          <a:p>
            <a:r>
              <a:rPr lang="en-US" dirty="0"/>
              <a:t>https://</a:t>
            </a:r>
            <a:r>
              <a:rPr lang="en-US" dirty="0" err="1"/>
              <a:t>www.geeksforgeeks.org</a:t>
            </a:r>
            <a:r>
              <a:rPr lang="en-US" dirty="0"/>
              <a:t>/python-pandas-</a:t>
            </a:r>
            <a:r>
              <a:rPr lang="en-US" dirty="0" err="1"/>
              <a:t>dataframe</a:t>
            </a:r>
            <a:r>
              <a:rPr lang="en-US" dirty="0"/>
              <a:t>-sample/</a:t>
            </a:r>
          </a:p>
        </p:txBody>
      </p:sp>
      <p:pic>
        <p:nvPicPr>
          <p:cNvPr id="9" name="Picture 8" descr="Graphical user interface, text, application&#10;&#10;Description automatically generated">
            <a:extLst>
              <a:ext uri="{FF2B5EF4-FFF2-40B4-BE49-F238E27FC236}">
                <a16:creationId xmlns:a16="http://schemas.microsoft.com/office/drawing/2014/main" id="{B79F23F5-8FFF-7449-9846-A52E98DD6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0" y="1377950"/>
            <a:ext cx="4521200" cy="4102100"/>
          </a:xfrm>
          <a:prstGeom prst="rect">
            <a:avLst/>
          </a:prstGeom>
        </p:spPr>
      </p:pic>
      <p:sp>
        <p:nvSpPr>
          <p:cNvPr id="3" name="Slide Number Placeholder 2">
            <a:extLst>
              <a:ext uri="{FF2B5EF4-FFF2-40B4-BE49-F238E27FC236}">
                <a16:creationId xmlns:a16="http://schemas.microsoft.com/office/drawing/2014/main" id="{723A5FCC-D84A-E946-9723-4CF69A8B8704}"/>
              </a:ext>
            </a:extLst>
          </p:cNvPr>
          <p:cNvSpPr>
            <a:spLocks noGrp="1"/>
          </p:cNvSpPr>
          <p:nvPr>
            <p:ph type="sldNum" sz="quarter" idx="12"/>
          </p:nvPr>
        </p:nvSpPr>
        <p:spPr/>
        <p:txBody>
          <a:bodyPr/>
          <a:lstStyle/>
          <a:p>
            <a:pPr>
              <a:defRPr/>
            </a:pPr>
            <a:fld id="{740F825C-949B-974C-AB99-C3CE0C97A40B}" type="slidenum">
              <a:rPr lang="en-GB" altLang="en-US" smtClean="0"/>
              <a:pPr>
                <a:defRPr/>
              </a:pPr>
              <a:t>30</a:t>
            </a:fld>
            <a:endParaRPr lang="en-GB" altLang="en-US"/>
          </a:p>
        </p:txBody>
      </p:sp>
    </p:spTree>
    <p:extLst>
      <p:ext uri="{BB962C8B-B14F-4D97-AF65-F5344CB8AC3E}">
        <p14:creationId xmlns:p14="http://schemas.microsoft.com/office/powerpoint/2010/main" val="1929511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7" name="Rectangle 6">
            <a:extLst>
              <a:ext uri="{FF2B5EF4-FFF2-40B4-BE49-F238E27FC236}">
                <a16:creationId xmlns:a16="http://schemas.microsoft.com/office/drawing/2014/main" id="{D93DD771-34C0-614C-88DB-328803665ED2}"/>
              </a:ext>
            </a:extLst>
          </p:cNvPr>
          <p:cNvSpPr/>
          <p:nvPr/>
        </p:nvSpPr>
        <p:spPr>
          <a:xfrm>
            <a:off x="899592" y="5949280"/>
            <a:ext cx="7560840" cy="369332"/>
          </a:xfrm>
          <a:prstGeom prst="rect">
            <a:avLst/>
          </a:prstGeom>
        </p:spPr>
        <p:txBody>
          <a:bodyPr wrap="square">
            <a:spAutoFit/>
          </a:bodyPr>
          <a:lstStyle/>
          <a:p>
            <a:r>
              <a:rPr lang="en-US" dirty="0"/>
              <a:t>https://</a:t>
            </a:r>
            <a:r>
              <a:rPr lang="en-US" dirty="0" err="1"/>
              <a:t>www.geeksforgeeks.org</a:t>
            </a:r>
            <a:r>
              <a:rPr lang="en-US" dirty="0"/>
              <a:t>/python-pandas-</a:t>
            </a:r>
            <a:r>
              <a:rPr lang="en-US" dirty="0" err="1"/>
              <a:t>dataframe</a:t>
            </a:r>
            <a:r>
              <a:rPr lang="en-US" dirty="0"/>
              <a:t>-sample/</a:t>
            </a:r>
          </a:p>
        </p:txBody>
      </p:sp>
      <p:pic>
        <p:nvPicPr>
          <p:cNvPr id="4" name="Picture 3" descr="Graphical user interface, text, application&#10;&#10;Description automatically generated">
            <a:extLst>
              <a:ext uri="{FF2B5EF4-FFF2-40B4-BE49-F238E27FC236}">
                <a16:creationId xmlns:a16="http://schemas.microsoft.com/office/drawing/2014/main" id="{BB299476-166C-CB46-8BE6-796EF48C0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358900"/>
            <a:ext cx="5664200" cy="4140200"/>
          </a:xfrm>
          <a:prstGeom prst="rect">
            <a:avLst/>
          </a:prstGeom>
        </p:spPr>
      </p:pic>
      <p:sp>
        <p:nvSpPr>
          <p:cNvPr id="3" name="Slide Number Placeholder 2">
            <a:extLst>
              <a:ext uri="{FF2B5EF4-FFF2-40B4-BE49-F238E27FC236}">
                <a16:creationId xmlns:a16="http://schemas.microsoft.com/office/drawing/2014/main" id="{8E005627-30B9-DC40-B184-0F57DD84609E}"/>
              </a:ext>
            </a:extLst>
          </p:cNvPr>
          <p:cNvSpPr>
            <a:spLocks noGrp="1"/>
          </p:cNvSpPr>
          <p:nvPr>
            <p:ph type="sldNum" sz="quarter" idx="12"/>
          </p:nvPr>
        </p:nvSpPr>
        <p:spPr/>
        <p:txBody>
          <a:bodyPr/>
          <a:lstStyle/>
          <a:p>
            <a:pPr>
              <a:defRPr/>
            </a:pPr>
            <a:fld id="{740F825C-949B-974C-AB99-C3CE0C97A40B}" type="slidenum">
              <a:rPr lang="en-GB" altLang="en-US" smtClean="0"/>
              <a:pPr>
                <a:defRPr/>
              </a:pPr>
              <a:t>31</a:t>
            </a:fld>
            <a:endParaRPr lang="en-GB" altLang="en-US"/>
          </a:p>
        </p:txBody>
      </p:sp>
    </p:spTree>
    <p:extLst>
      <p:ext uri="{BB962C8B-B14F-4D97-AF65-F5344CB8AC3E}">
        <p14:creationId xmlns:p14="http://schemas.microsoft.com/office/powerpoint/2010/main" val="942490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618E153E-923A-C143-9F8A-34CB7D868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16" y="2020689"/>
            <a:ext cx="5850873" cy="4181653"/>
          </a:xfrm>
          <a:prstGeom prst="rect">
            <a:avLst/>
          </a:prstGeom>
        </p:spPr>
      </p:pic>
      <p:sp>
        <p:nvSpPr>
          <p:cNvPr id="9" name="Rectangle 8">
            <a:extLst>
              <a:ext uri="{FF2B5EF4-FFF2-40B4-BE49-F238E27FC236}">
                <a16:creationId xmlns:a16="http://schemas.microsoft.com/office/drawing/2014/main" id="{DC386647-EE73-EA44-BCE9-53BEEE4DDB89}"/>
              </a:ext>
            </a:extLst>
          </p:cNvPr>
          <p:cNvSpPr/>
          <p:nvPr/>
        </p:nvSpPr>
        <p:spPr>
          <a:xfrm>
            <a:off x="778116" y="1097360"/>
            <a:ext cx="7920880" cy="646331"/>
          </a:xfrm>
          <a:prstGeom prst="rect">
            <a:avLst/>
          </a:prstGeom>
        </p:spPr>
        <p:txBody>
          <a:bodyPr wrap="square">
            <a:spAutoFit/>
          </a:bodyPr>
          <a:lstStyle/>
          <a:p>
            <a:r>
              <a:rPr lang="en-US" dirty="0"/>
              <a:t>Let’s obtain samples from a set of 10 products using probability sampling to determine the population mean of a particular measure of interest</a:t>
            </a:r>
          </a:p>
        </p:txBody>
      </p:sp>
      <p:sp>
        <p:nvSpPr>
          <p:cNvPr id="3" name="Slide Number Placeholder 2">
            <a:extLst>
              <a:ext uri="{FF2B5EF4-FFF2-40B4-BE49-F238E27FC236}">
                <a16:creationId xmlns:a16="http://schemas.microsoft.com/office/drawing/2014/main" id="{607C9897-558F-F945-A64F-94915C52B2AA}"/>
              </a:ext>
            </a:extLst>
          </p:cNvPr>
          <p:cNvSpPr>
            <a:spLocks noGrp="1"/>
          </p:cNvSpPr>
          <p:nvPr>
            <p:ph type="sldNum" sz="quarter" idx="12"/>
          </p:nvPr>
        </p:nvSpPr>
        <p:spPr/>
        <p:txBody>
          <a:bodyPr/>
          <a:lstStyle/>
          <a:p>
            <a:pPr>
              <a:defRPr/>
            </a:pPr>
            <a:fld id="{740F825C-949B-974C-AB99-C3CE0C97A40B}" type="slidenum">
              <a:rPr lang="en-GB" altLang="en-US" smtClean="0"/>
              <a:pPr>
                <a:defRPr/>
              </a:pPr>
              <a:t>32</a:t>
            </a:fld>
            <a:endParaRPr lang="en-GB" altLang="en-US"/>
          </a:p>
        </p:txBody>
      </p:sp>
    </p:spTree>
    <p:extLst>
      <p:ext uri="{BB962C8B-B14F-4D97-AF65-F5344CB8AC3E}">
        <p14:creationId xmlns:p14="http://schemas.microsoft.com/office/powerpoint/2010/main" val="285551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541F204C-6561-7B4F-B55E-C5D026A84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56" y="1132474"/>
            <a:ext cx="2759191" cy="4869160"/>
          </a:xfrm>
          <a:prstGeom prst="rect">
            <a:avLst/>
          </a:prstGeom>
        </p:spPr>
      </p:pic>
      <p:sp>
        <p:nvSpPr>
          <p:cNvPr id="3" name="Slide Number Placeholder 2">
            <a:extLst>
              <a:ext uri="{FF2B5EF4-FFF2-40B4-BE49-F238E27FC236}">
                <a16:creationId xmlns:a16="http://schemas.microsoft.com/office/drawing/2014/main" id="{E015FCDC-39EF-7947-B9C3-0824B825F88D}"/>
              </a:ext>
            </a:extLst>
          </p:cNvPr>
          <p:cNvSpPr>
            <a:spLocks noGrp="1"/>
          </p:cNvSpPr>
          <p:nvPr>
            <p:ph type="sldNum" sz="quarter" idx="12"/>
          </p:nvPr>
        </p:nvSpPr>
        <p:spPr/>
        <p:txBody>
          <a:bodyPr/>
          <a:lstStyle/>
          <a:p>
            <a:pPr>
              <a:defRPr/>
            </a:pPr>
            <a:fld id="{740F825C-949B-974C-AB99-C3CE0C97A40B}" type="slidenum">
              <a:rPr lang="en-GB" altLang="en-US" smtClean="0"/>
              <a:pPr>
                <a:defRPr/>
              </a:pPr>
              <a:t>33</a:t>
            </a:fld>
            <a:endParaRPr lang="en-GB" altLang="en-US"/>
          </a:p>
        </p:txBody>
      </p:sp>
    </p:spTree>
    <p:extLst>
      <p:ext uri="{BB962C8B-B14F-4D97-AF65-F5344CB8AC3E}">
        <p14:creationId xmlns:p14="http://schemas.microsoft.com/office/powerpoint/2010/main" val="3697888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Simple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E5C926D7-788F-B946-A5AB-0A0DCF42A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56" y="1052736"/>
            <a:ext cx="6934200" cy="2247900"/>
          </a:xfrm>
          <a:prstGeom prst="rect">
            <a:avLst/>
          </a:prstGeom>
        </p:spPr>
      </p:pic>
      <p:pic>
        <p:nvPicPr>
          <p:cNvPr id="8" name="Picture 7" descr="Table&#10;&#10;Description automatically generated">
            <a:extLst>
              <a:ext uri="{FF2B5EF4-FFF2-40B4-BE49-F238E27FC236}">
                <a16:creationId xmlns:a16="http://schemas.microsoft.com/office/drawing/2014/main" id="{F9BB2A97-333A-BE49-A8DC-AF656F11E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7" y="3615175"/>
            <a:ext cx="2736304" cy="2369675"/>
          </a:xfrm>
          <a:prstGeom prst="rect">
            <a:avLst/>
          </a:prstGeom>
        </p:spPr>
      </p:pic>
      <p:sp>
        <p:nvSpPr>
          <p:cNvPr id="3" name="Slide Number Placeholder 2">
            <a:extLst>
              <a:ext uri="{FF2B5EF4-FFF2-40B4-BE49-F238E27FC236}">
                <a16:creationId xmlns:a16="http://schemas.microsoft.com/office/drawing/2014/main" id="{890CA9FD-2AAC-1745-B872-289A87E10154}"/>
              </a:ext>
            </a:extLst>
          </p:cNvPr>
          <p:cNvSpPr>
            <a:spLocks noGrp="1"/>
          </p:cNvSpPr>
          <p:nvPr>
            <p:ph type="sldNum" sz="quarter" idx="12"/>
          </p:nvPr>
        </p:nvSpPr>
        <p:spPr/>
        <p:txBody>
          <a:bodyPr/>
          <a:lstStyle/>
          <a:p>
            <a:pPr>
              <a:defRPr/>
            </a:pPr>
            <a:fld id="{740F825C-949B-974C-AB99-C3CE0C97A40B}" type="slidenum">
              <a:rPr lang="en-GB" altLang="en-US" smtClean="0"/>
              <a:pPr>
                <a:defRPr/>
              </a:pPr>
              <a:t>34</a:t>
            </a:fld>
            <a:endParaRPr lang="en-GB" altLang="en-US"/>
          </a:p>
        </p:txBody>
      </p:sp>
    </p:spTree>
    <p:extLst>
      <p:ext uri="{BB962C8B-B14F-4D97-AF65-F5344CB8AC3E}">
        <p14:creationId xmlns:p14="http://schemas.microsoft.com/office/powerpoint/2010/main" val="224499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Systematic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611560" y="1226468"/>
            <a:ext cx="2762295" cy="400110"/>
          </a:xfrm>
          <a:prstGeom prst="rect">
            <a:avLst/>
          </a:prstGeom>
        </p:spPr>
        <p:txBody>
          <a:bodyPr wrap="none">
            <a:spAutoFit/>
          </a:bodyPr>
          <a:lstStyle/>
          <a:p>
            <a:r>
              <a:rPr lang="en-US" sz="2000" b="1" dirty="0"/>
              <a:t>Systematic Sampling</a:t>
            </a:r>
          </a:p>
        </p:txBody>
      </p:sp>
      <p:sp>
        <p:nvSpPr>
          <p:cNvPr id="5" name="Rectangle 4">
            <a:extLst>
              <a:ext uri="{FF2B5EF4-FFF2-40B4-BE49-F238E27FC236}">
                <a16:creationId xmlns:a16="http://schemas.microsoft.com/office/drawing/2014/main" id="{F7248FAF-F5DA-D64F-BD03-3B6F74109BEE}"/>
              </a:ext>
            </a:extLst>
          </p:cNvPr>
          <p:cNvSpPr/>
          <p:nvPr/>
        </p:nvSpPr>
        <p:spPr>
          <a:xfrm>
            <a:off x="636692" y="1802532"/>
            <a:ext cx="8183780" cy="1477328"/>
          </a:xfrm>
          <a:prstGeom prst="rect">
            <a:avLst/>
          </a:prstGeom>
        </p:spPr>
        <p:txBody>
          <a:bodyPr wrap="square">
            <a:spAutoFit/>
          </a:bodyPr>
          <a:lstStyle/>
          <a:p>
            <a:pPr marL="285750" indent="-285750">
              <a:buFont typeface="Arial" panose="020B0604020202020204" pitchFamily="34" charset="0"/>
              <a:buChar char="•"/>
            </a:pPr>
            <a:r>
              <a:rPr lang="en-US" dirty="0"/>
              <a:t>The systematic sampling method selects units based on a fixed sampling interval (i.e. every </a:t>
            </a:r>
            <a:r>
              <a:rPr lang="en-US" i="1" dirty="0"/>
              <a:t>n</a:t>
            </a:r>
            <a:r>
              <a:rPr lang="en-US" dirty="0"/>
              <a:t>th unit is selected from a given process or population).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sampling method tends to be more effective than the simple random sampling method.</a:t>
            </a:r>
          </a:p>
        </p:txBody>
      </p:sp>
      <p:pic>
        <p:nvPicPr>
          <p:cNvPr id="9" name="Picture 8" descr="A picture containing graphical user interface&#10;&#10;Description automatically generated">
            <a:extLst>
              <a:ext uri="{FF2B5EF4-FFF2-40B4-BE49-F238E27FC236}">
                <a16:creationId xmlns:a16="http://schemas.microsoft.com/office/drawing/2014/main" id="{F72F13A1-F755-294D-BCAC-91C25AAE6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768808"/>
            <a:ext cx="5466184" cy="1794730"/>
          </a:xfrm>
          <a:prstGeom prst="rect">
            <a:avLst/>
          </a:prstGeom>
        </p:spPr>
      </p:pic>
      <p:sp>
        <p:nvSpPr>
          <p:cNvPr id="4" name="Slide Number Placeholder 3">
            <a:extLst>
              <a:ext uri="{FF2B5EF4-FFF2-40B4-BE49-F238E27FC236}">
                <a16:creationId xmlns:a16="http://schemas.microsoft.com/office/drawing/2014/main" id="{8C2663B4-D8C1-1449-BA19-31E5B490CB0E}"/>
              </a:ext>
            </a:extLst>
          </p:cNvPr>
          <p:cNvSpPr>
            <a:spLocks noGrp="1"/>
          </p:cNvSpPr>
          <p:nvPr>
            <p:ph type="sldNum" sz="quarter" idx="12"/>
          </p:nvPr>
        </p:nvSpPr>
        <p:spPr/>
        <p:txBody>
          <a:bodyPr/>
          <a:lstStyle/>
          <a:p>
            <a:pPr>
              <a:defRPr/>
            </a:pPr>
            <a:fld id="{740F825C-949B-974C-AB99-C3CE0C97A40B}" type="slidenum">
              <a:rPr lang="en-GB" altLang="en-US" smtClean="0"/>
              <a:pPr>
                <a:defRPr/>
              </a:pPr>
              <a:t>35</a:t>
            </a:fld>
            <a:endParaRPr lang="en-GB" altLang="en-US"/>
          </a:p>
        </p:txBody>
      </p:sp>
    </p:spTree>
    <p:extLst>
      <p:ext uri="{BB962C8B-B14F-4D97-AF65-F5344CB8AC3E}">
        <p14:creationId xmlns:p14="http://schemas.microsoft.com/office/powerpoint/2010/main" val="4059910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Systematic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611560" y="1226468"/>
            <a:ext cx="2505814" cy="369332"/>
          </a:xfrm>
          <a:prstGeom prst="rect">
            <a:avLst/>
          </a:prstGeom>
        </p:spPr>
        <p:txBody>
          <a:bodyPr wrap="none">
            <a:spAutoFit/>
          </a:bodyPr>
          <a:lstStyle/>
          <a:p>
            <a:r>
              <a:rPr lang="en-US" b="1" dirty="0"/>
              <a:t>Systematic Sampling</a:t>
            </a:r>
          </a:p>
        </p:txBody>
      </p:sp>
      <p:pic>
        <p:nvPicPr>
          <p:cNvPr id="7" name="Picture 6" descr="Graphical user interface, text, application, email&#10;&#10;Description automatically generated">
            <a:extLst>
              <a:ext uri="{FF2B5EF4-FFF2-40B4-BE49-F238E27FC236}">
                <a16:creationId xmlns:a16="http://schemas.microsoft.com/office/drawing/2014/main" id="{D74CC53A-1F23-E54E-ADC1-42AB45CC8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817345"/>
            <a:ext cx="4783926" cy="3051815"/>
          </a:xfrm>
          <a:prstGeom prst="rect">
            <a:avLst/>
          </a:prstGeom>
        </p:spPr>
      </p:pic>
      <p:pic>
        <p:nvPicPr>
          <p:cNvPr id="10" name="Picture 9" descr="Table&#10;&#10;Description automatically generated">
            <a:extLst>
              <a:ext uri="{FF2B5EF4-FFF2-40B4-BE49-F238E27FC236}">
                <a16:creationId xmlns:a16="http://schemas.microsoft.com/office/drawing/2014/main" id="{017F698A-558C-5446-8CE3-C78F80DB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022" y="3474090"/>
            <a:ext cx="3152418" cy="2638544"/>
          </a:xfrm>
          <a:prstGeom prst="rect">
            <a:avLst/>
          </a:prstGeom>
        </p:spPr>
      </p:pic>
      <p:sp>
        <p:nvSpPr>
          <p:cNvPr id="4" name="Slide Number Placeholder 3">
            <a:extLst>
              <a:ext uri="{FF2B5EF4-FFF2-40B4-BE49-F238E27FC236}">
                <a16:creationId xmlns:a16="http://schemas.microsoft.com/office/drawing/2014/main" id="{FE56FD08-1248-1249-838E-99502D6E4694}"/>
              </a:ext>
            </a:extLst>
          </p:cNvPr>
          <p:cNvSpPr>
            <a:spLocks noGrp="1"/>
          </p:cNvSpPr>
          <p:nvPr>
            <p:ph type="sldNum" sz="quarter" idx="12"/>
          </p:nvPr>
        </p:nvSpPr>
        <p:spPr/>
        <p:txBody>
          <a:bodyPr/>
          <a:lstStyle/>
          <a:p>
            <a:pPr>
              <a:defRPr/>
            </a:pPr>
            <a:fld id="{740F825C-949B-974C-AB99-C3CE0C97A40B}" type="slidenum">
              <a:rPr lang="en-GB" altLang="en-US" smtClean="0"/>
              <a:pPr>
                <a:defRPr/>
              </a:pPr>
              <a:t>36</a:t>
            </a:fld>
            <a:endParaRPr lang="en-GB" altLang="en-US"/>
          </a:p>
        </p:txBody>
      </p:sp>
    </p:spTree>
    <p:extLst>
      <p:ext uri="{BB962C8B-B14F-4D97-AF65-F5344CB8AC3E}">
        <p14:creationId xmlns:p14="http://schemas.microsoft.com/office/powerpoint/2010/main" val="2672750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Cluster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611560" y="1226468"/>
            <a:ext cx="2082621" cy="369332"/>
          </a:xfrm>
          <a:prstGeom prst="rect">
            <a:avLst/>
          </a:prstGeom>
        </p:spPr>
        <p:txBody>
          <a:bodyPr wrap="none">
            <a:spAutoFit/>
          </a:bodyPr>
          <a:lstStyle/>
          <a:p>
            <a:r>
              <a:rPr lang="en-US" b="1" dirty="0"/>
              <a:t>Cluster Sampling</a:t>
            </a:r>
          </a:p>
        </p:txBody>
      </p:sp>
      <p:sp>
        <p:nvSpPr>
          <p:cNvPr id="4" name="Rectangle 3">
            <a:extLst>
              <a:ext uri="{FF2B5EF4-FFF2-40B4-BE49-F238E27FC236}">
                <a16:creationId xmlns:a16="http://schemas.microsoft.com/office/drawing/2014/main" id="{46145913-3638-A64E-9D17-23FA223C0AF1}"/>
              </a:ext>
            </a:extLst>
          </p:cNvPr>
          <p:cNvSpPr/>
          <p:nvPr/>
        </p:nvSpPr>
        <p:spPr>
          <a:xfrm>
            <a:off x="615008" y="1774557"/>
            <a:ext cx="7341368" cy="646331"/>
          </a:xfrm>
          <a:prstGeom prst="rect">
            <a:avLst/>
          </a:prstGeom>
        </p:spPr>
        <p:txBody>
          <a:bodyPr wrap="square">
            <a:spAutoFit/>
          </a:bodyPr>
          <a:lstStyle/>
          <a:p>
            <a:r>
              <a:rPr lang="en-US" dirty="0"/>
              <a:t>The cluster sampling method divides the population in clusters of equal size </a:t>
            </a:r>
            <a:r>
              <a:rPr lang="en-US" i="1" dirty="0"/>
              <a:t>n</a:t>
            </a:r>
            <a:r>
              <a:rPr lang="en-US" dirty="0"/>
              <a:t> and selects clusters every </a:t>
            </a:r>
            <a:r>
              <a:rPr lang="en-US" i="1" dirty="0" err="1"/>
              <a:t>T</a:t>
            </a:r>
            <a:r>
              <a:rPr lang="en-US" dirty="0" err="1"/>
              <a:t>th</a:t>
            </a:r>
            <a:r>
              <a:rPr lang="en-US" dirty="0"/>
              <a:t> time.</a:t>
            </a:r>
          </a:p>
        </p:txBody>
      </p:sp>
      <p:pic>
        <p:nvPicPr>
          <p:cNvPr id="8" name="Picture 7" descr="Shape&#10;&#10;Description automatically generated">
            <a:extLst>
              <a:ext uri="{FF2B5EF4-FFF2-40B4-BE49-F238E27FC236}">
                <a16:creationId xmlns:a16="http://schemas.microsoft.com/office/drawing/2014/main" id="{56C7EA8A-70D1-FB4F-9863-2C3E2B16C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773979"/>
            <a:ext cx="6125969" cy="2234285"/>
          </a:xfrm>
          <a:prstGeom prst="rect">
            <a:avLst/>
          </a:prstGeom>
        </p:spPr>
      </p:pic>
      <p:sp>
        <p:nvSpPr>
          <p:cNvPr id="5" name="Slide Number Placeholder 4">
            <a:extLst>
              <a:ext uri="{FF2B5EF4-FFF2-40B4-BE49-F238E27FC236}">
                <a16:creationId xmlns:a16="http://schemas.microsoft.com/office/drawing/2014/main" id="{ED18C4BD-C4D6-CC44-A1B8-E7ED812D55C9}"/>
              </a:ext>
            </a:extLst>
          </p:cNvPr>
          <p:cNvSpPr>
            <a:spLocks noGrp="1"/>
          </p:cNvSpPr>
          <p:nvPr>
            <p:ph type="sldNum" sz="quarter" idx="12"/>
          </p:nvPr>
        </p:nvSpPr>
        <p:spPr/>
        <p:txBody>
          <a:bodyPr/>
          <a:lstStyle/>
          <a:p>
            <a:pPr>
              <a:defRPr/>
            </a:pPr>
            <a:fld id="{740F825C-949B-974C-AB99-C3CE0C97A40B}" type="slidenum">
              <a:rPr lang="en-GB" altLang="en-US" smtClean="0"/>
              <a:pPr>
                <a:defRPr/>
              </a:pPr>
              <a:t>37</a:t>
            </a:fld>
            <a:endParaRPr lang="en-GB" altLang="en-US"/>
          </a:p>
        </p:txBody>
      </p:sp>
    </p:spTree>
    <p:extLst>
      <p:ext uri="{BB962C8B-B14F-4D97-AF65-F5344CB8AC3E}">
        <p14:creationId xmlns:p14="http://schemas.microsoft.com/office/powerpoint/2010/main" val="1573542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Cluster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611560" y="908720"/>
            <a:ext cx="2082621" cy="369332"/>
          </a:xfrm>
          <a:prstGeom prst="rect">
            <a:avLst/>
          </a:prstGeom>
        </p:spPr>
        <p:txBody>
          <a:bodyPr wrap="none">
            <a:spAutoFit/>
          </a:bodyPr>
          <a:lstStyle/>
          <a:p>
            <a:r>
              <a:rPr lang="en-US" b="1" dirty="0"/>
              <a:t>Cluster Sampling</a:t>
            </a:r>
          </a:p>
        </p:txBody>
      </p:sp>
      <p:pic>
        <p:nvPicPr>
          <p:cNvPr id="7" name="Picture 6" descr="Graphical user interface, text, application, email&#10;&#10;Description automatically generated">
            <a:extLst>
              <a:ext uri="{FF2B5EF4-FFF2-40B4-BE49-F238E27FC236}">
                <a16:creationId xmlns:a16="http://schemas.microsoft.com/office/drawing/2014/main" id="{7E9C2BC0-372C-1C4B-8F59-7E2BD139F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340768"/>
            <a:ext cx="5621295" cy="5149070"/>
          </a:xfrm>
          <a:prstGeom prst="rect">
            <a:avLst/>
          </a:prstGeom>
        </p:spPr>
      </p:pic>
      <p:sp>
        <p:nvSpPr>
          <p:cNvPr id="4" name="Slide Number Placeholder 3">
            <a:extLst>
              <a:ext uri="{FF2B5EF4-FFF2-40B4-BE49-F238E27FC236}">
                <a16:creationId xmlns:a16="http://schemas.microsoft.com/office/drawing/2014/main" id="{AF6D6C1F-FB47-5D42-84CA-E32E37979522}"/>
              </a:ext>
            </a:extLst>
          </p:cNvPr>
          <p:cNvSpPr>
            <a:spLocks noGrp="1"/>
          </p:cNvSpPr>
          <p:nvPr>
            <p:ph type="sldNum" sz="quarter" idx="12"/>
          </p:nvPr>
        </p:nvSpPr>
        <p:spPr/>
        <p:txBody>
          <a:bodyPr/>
          <a:lstStyle/>
          <a:p>
            <a:pPr>
              <a:defRPr/>
            </a:pPr>
            <a:fld id="{740F825C-949B-974C-AB99-C3CE0C97A40B}" type="slidenum">
              <a:rPr lang="en-GB" altLang="en-US" smtClean="0"/>
              <a:pPr>
                <a:defRPr/>
              </a:pPr>
              <a:t>38</a:t>
            </a:fld>
            <a:endParaRPr lang="en-GB" altLang="en-US"/>
          </a:p>
        </p:txBody>
      </p:sp>
    </p:spTree>
    <p:extLst>
      <p:ext uri="{BB962C8B-B14F-4D97-AF65-F5344CB8AC3E}">
        <p14:creationId xmlns:p14="http://schemas.microsoft.com/office/powerpoint/2010/main" val="661041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Stratified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576738" y="1331476"/>
            <a:ext cx="3275256" cy="369332"/>
          </a:xfrm>
          <a:prstGeom prst="rect">
            <a:avLst/>
          </a:prstGeom>
        </p:spPr>
        <p:txBody>
          <a:bodyPr wrap="none">
            <a:spAutoFit/>
          </a:bodyPr>
          <a:lstStyle/>
          <a:p>
            <a:r>
              <a:rPr lang="en-US" b="1" dirty="0"/>
              <a:t>Stratified Random Sampling</a:t>
            </a:r>
          </a:p>
        </p:txBody>
      </p:sp>
      <p:sp>
        <p:nvSpPr>
          <p:cNvPr id="4" name="Rectangle 3">
            <a:extLst>
              <a:ext uri="{FF2B5EF4-FFF2-40B4-BE49-F238E27FC236}">
                <a16:creationId xmlns:a16="http://schemas.microsoft.com/office/drawing/2014/main" id="{352E6C27-8556-6A44-9339-C1460B3153C5}"/>
              </a:ext>
            </a:extLst>
          </p:cNvPr>
          <p:cNvSpPr/>
          <p:nvPr/>
        </p:nvSpPr>
        <p:spPr>
          <a:xfrm>
            <a:off x="611560" y="2001614"/>
            <a:ext cx="7920880" cy="923330"/>
          </a:xfrm>
          <a:prstGeom prst="rect">
            <a:avLst/>
          </a:prstGeom>
        </p:spPr>
        <p:txBody>
          <a:bodyPr wrap="square">
            <a:spAutoFit/>
          </a:bodyPr>
          <a:lstStyle/>
          <a:p>
            <a:r>
              <a:rPr lang="en-US" dirty="0"/>
              <a:t>The stratified random sampling method divides the population in subgroups (i.e. strata) and selects random samples where every unit has the same probability of getting selected.</a:t>
            </a:r>
          </a:p>
        </p:txBody>
      </p:sp>
      <p:pic>
        <p:nvPicPr>
          <p:cNvPr id="8" name="Picture 7" descr="A picture containing shape&#10;&#10;Description automatically generated">
            <a:extLst>
              <a:ext uri="{FF2B5EF4-FFF2-40B4-BE49-F238E27FC236}">
                <a16:creationId xmlns:a16="http://schemas.microsoft.com/office/drawing/2014/main" id="{2F0454FE-187D-0A4C-ACA8-6026909CC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06" y="3298924"/>
            <a:ext cx="6565900" cy="2146300"/>
          </a:xfrm>
          <a:prstGeom prst="rect">
            <a:avLst/>
          </a:prstGeom>
        </p:spPr>
      </p:pic>
      <p:sp>
        <p:nvSpPr>
          <p:cNvPr id="5" name="Slide Number Placeholder 4">
            <a:extLst>
              <a:ext uri="{FF2B5EF4-FFF2-40B4-BE49-F238E27FC236}">
                <a16:creationId xmlns:a16="http://schemas.microsoft.com/office/drawing/2014/main" id="{BA38631F-4FAF-B84D-86A9-936F73913F68}"/>
              </a:ext>
            </a:extLst>
          </p:cNvPr>
          <p:cNvSpPr>
            <a:spLocks noGrp="1"/>
          </p:cNvSpPr>
          <p:nvPr>
            <p:ph type="sldNum" sz="quarter" idx="12"/>
          </p:nvPr>
        </p:nvSpPr>
        <p:spPr/>
        <p:txBody>
          <a:bodyPr/>
          <a:lstStyle/>
          <a:p>
            <a:pPr>
              <a:defRPr/>
            </a:pPr>
            <a:fld id="{740F825C-949B-974C-AB99-C3CE0C97A40B}" type="slidenum">
              <a:rPr lang="en-GB" altLang="en-US" smtClean="0"/>
              <a:pPr>
                <a:defRPr/>
              </a:pPr>
              <a:t>39</a:t>
            </a:fld>
            <a:endParaRPr lang="en-GB" altLang="en-US"/>
          </a:p>
        </p:txBody>
      </p:sp>
    </p:spTree>
    <p:extLst>
      <p:ext uri="{BB962C8B-B14F-4D97-AF65-F5344CB8AC3E}">
        <p14:creationId xmlns:p14="http://schemas.microsoft.com/office/powerpoint/2010/main" val="3926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2308324"/>
          </a:xfrm>
          <a:prstGeom prst="rect">
            <a:avLst/>
          </a:prstGeom>
        </p:spPr>
        <p:txBody>
          <a:bodyPr wrap="square">
            <a:spAutoFit/>
          </a:bodyPr>
          <a:lstStyle/>
          <a:p>
            <a:endParaRPr lang="en-US" b="1" dirty="0"/>
          </a:p>
          <a:p>
            <a:endParaRPr lang="en-US" b="1" dirty="0"/>
          </a:p>
          <a:p>
            <a:r>
              <a:rPr lang="en-US" dirty="0"/>
              <a:t>You might also end up with  "unknown" characters. </a:t>
            </a:r>
          </a:p>
          <a:p>
            <a:endParaRPr lang="en-US" dirty="0"/>
          </a:p>
          <a:p>
            <a:r>
              <a:rPr lang="en-US" dirty="0"/>
              <a:t>There are what gets printed when there's no mapping between a particular byte and a character in the encoding you're using to read your byte string in and they look like this:</a:t>
            </a:r>
          </a:p>
          <a:p>
            <a:endParaRPr lang="en-US" dirty="0"/>
          </a:p>
        </p:txBody>
      </p:sp>
      <p:pic>
        <p:nvPicPr>
          <p:cNvPr id="6" name="Picture 5" descr="A close up of a logo&#10;&#10;Description automatically generated">
            <a:extLst>
              <a:ext uri="{FF2B5EF4-FFF2-40B4-BE49-F238E27FC236}">
                <a16:creationId xmlns:a16="http://schemas.microsoft.com/office/drawing/2014/main" id="{E3A09D86-6F26-D945-BDBE-A33B117F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4149080"/>
            <a:ext cx="1866900" cy="482600"/>
          </a:xfrm>
          <a:prstGeom prst="rect">
            <a:avLst/>
          </a:prstGeom>
        </p:spPr>
      </p:pic>
      <p:sp>
        <p:nvSpPr>
          <p:cNvPr id="7" name="Rectangle 6">
            <a:extLst>
              <a:ext uri="{FF2B5EF4-FFF2-40B4-BE49-F238E27FC236}">
                <a16:creationId xmlns:a16="http://schemas.microsoft.com/office/drawing/2014/main" id="{54F9EA75-5854-7147-9075-E61C26141CD7}"/>
              </a:ext>
            </a:extLst>
          </p:cNvPr>
          <p:cNvSpPr/>
          <p:nvPr/>
        </p:nvSpPr>
        <p:spPr>
          <a:xfrm>
            <a:off x="818735" y="4741694"/>
            <a:ext cx="7920880" cy="1477328"/>
          </a:xfrm>
          <a:prstGeom prst="rect">
            <a:avLst/>
          </a:prstGeom>
        </p:spPr>
        <p:txBody>
          <a:bodyPr wrap="square">
            <a:spAutoFit/>
          </a:bodyPr>
          <a:lstStyle/>
          <a:p>
            <a:r>
              <a:rPr lang="en-US" dirty="0"/>
              <a:t>Character encoding mismatches are less common today than they used to be, but it's definitely still a problem. </a:t>
            </a:r>
          </a:p>
          <a:p>
            <a:endParaRPr lang="en-US" dirty="0"/>
          </a:p>
          <a:p>
            <a:r>
              <a:rPr lang="en-US" dirty="0"/>
              <a:t>There are lots of different character encodings, but the main one you need to know is UTF-8.</a:t>
            </a:r>
          </a:p>
        </p:txBody>
      </p:sp>
      <p:sp>
        <p:nvSpPr>
          <p:cNvPr id="4" name="Slide Number Placeholder 3">
            <a:extLst>
              <a:ext uri="{FF2B5EF4-FFF2-40B4-BE49-F238E27FC236}">
                <a16:creationId xmlns:a16="http://schemas.microsoft.com/office/drawing/2014/main" id="{E926195D-64C0-8641-B6E8-794687876F95}"/>
              </a:ext>
            </a:extLst>
          </p:cNvPr>
          <p:cNvSpPr>
            <a:spLocks noGrp="1"/>
          </p:cNvSpPr>
          <p:nvPr>
            <p:ph type="sldNum" sz="quarter" idx="12"/>
          </p:nvPr>
        </p:nvSpPr>
        <p:spPr/>
        <p:txBody>
          <a:bodyPr/>
          <a:lstStyle/>
          <a:p>
            <a:pPr>
              <a:defRPr/>
            </a:pPr>
            <a:fld id="{740F825C-949B-974C-AB99-C3CE0C97A40B}" type="slidenum">
              <a:rPr lang="en-GB" altLang="en-US" smtClean="0"/>
              <a:pPr>
                <a:defRPr/>
              </a:pPr>
              <a:t>4</a:t>
            </a:fld>
            <a:endParaRPr lang="en-GB" altLang="en-US"/>
          </a:p>
        </p:txBody>
      </p:sp>
    </p:spTree>
    <p:extLst>
      <p:ext uri="{BB962C8B-B14F-4D97-AF65-F5344CB8AC3E}">
        <p14:creationId xmlns:p14="http://schemas.microsoft.com/office/powerpoint/2010/main" val="233673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Stratified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576738" y="1041802"/>
            <a:ext cx="3275256" cy="369332"/>
          </a:xfrm>
          <a:prstGeom prst="rect">
            <a:avLst/>
          </a:prstGeom>
        </p:spPr>
        <p:txBody>
          <a:bodyPr wrap="none">
            <a:spAutoFit/>
          </a:bodyPr>
          <a:lstStyle/>
          <a:p>
            <a:r>
              <a:rPr lang="en-US" b="1" dirty="0"/>
              <a:t>Stratified Random Sampling</a:t>
            </a:r>
          </a:p>
        </p:txBody>
      </p:sp>
      <p:pic>
        <p:nvPicPr>
          <p:cNvPr id="7" name="Picture 6" descr="Graphical user interface, text, application, email&#10;&#10;Description automatically generated">
            <a:extLst>
              <a:ext uri="{FF2B5EF4-FFF2-40B4-BE49-F238E27FC236}">
                <a16:creationId xmlns:a16="http://schemas.microsoft.com/office/drawing/2014/main" id="{45A3FCC2-7AC0-8B45-943F-A269AC9A0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48" y="1628800"/>
            <a:ext cx="7899400" cy="2565400"/>
          </a:xfrm>
          <a:prstGeom prst="rect">
            <a:avLst/>
          </a:prstGeom>
        </p:spPr>
      </p:pic>
      <p:sp>
        <p:nvSpPr>
          <p:cNvPr id="4" name="Slide Number Placeholder 3">
            <a:extLst>
              <a:ext uri="{FF2B5EF4-FFF2-40B4-BE49-F238E27FC236}">
                <a16:creationId xmlns:a16="http://schemas.microsoft.com/office/drawing/2014/main" id="{A6CB37F3-70F4-D34D-9FAE-2E16978E79EF}"/>
              </a:ext>
            </a:extLst>
          </p:cNvPr>
          <p:cNvSpPr>
            <a:spLocks noGrp="1"/>
          </p:cNvSpPr>
          <p:nvPr>
            <p:ph type="sldNum" sz="quarter" idx="12"/>
          </p:nvPr>
        </p:nvSpPr>
        <p:spPr/>
        <p:txBody>
          <a:bodyPr/>
          <a:lstStyle/>
          <a:p>
            <a:pPr>
              <a:defRPr/>
            </a:pPr>
            <a:fld id="{740F825C-949B-974C-AB99-C3CE0C97A40B}" type="slidenum">
              <a:rPr lang="en-GB" altLang="en-US" smtClean="0"/>
              <a:pPr>
                <a:defRPr/>
              </a:pPr>
              <a:t>40</a:t>
            </a:fld>
            <a:endParaRPr lang="en-GB" altLang="en-US"/>
          </a:p>
        </p:txBody>
      </p:sp>
    </p:spTree>
    <p:extLst>
      <p:ext uri="{BB962C8B-B14F-4D97-AF65-F5344CB8AC3E}">
        <p14:creationId xmlns:p14="http://schemas.microsoft.com/office/powerpoint/2010/main" val="380983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Stratified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576738" y="1041802"/>
            <a:ext cx="3275256" cy="369332"/>
          </a:xfrm>
          <a:prstGeom prst="rect">
            <a:avLst/>
          </a:prstGeom>
        </p:spPr>
        <p:txBody>
          <a:bodyPr wrap="none">
            <a:spAutoFit/>
          </a:bodyPr>
          <a:lstStyle/>
          <a:p>
            <a:r>
              <a:rPr lang="en-US" b="1" dirty="0"/>
              <a:t>Stratified Random Sampling</a:t>
            </a:r>
          </a:p>
        </p:txBody>
      </p:sp>
      <p:pic>
        <p:nvPicPr>
          <p:cNvPr id="5" name="Picture 4" descr="Table&#10;&#10;Description automatically generated">
            <a:extLst>
              <a:ext uri="{FF2B5EF4-FFF2-40B4-BE49-F238E27FC236}">
                <a16:creationId xmlns:a16="http://schemas.microsoft.com/office/drawing/2014/main" id="{DA2C3BB9-C504-7444-BD84-832D8430C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96" y="1652409"/>
            <a:ext cx="4441278" cy="5205591"/>
          </a:xfrm>
          <a:prstGeom prst="rect">
            <a:avLst/>
          </a:prstGeom>
        </p:spPr>
      </p:pic>
      <p:sp>
        <p:nvSpPr>
          <p:cNvPr id="4" name="Slide Number Placeholder 3">
            <a:extLst>
              <a:ext uri="{FF2B5EF4-FFF2-40B4-BE49-F238E27FC236}">
                <a16:creationId xmlns:a16="http://schemas.microsoft.com/office/drawing/2014/main" id="{9AC5C0EE-1579-6848-A93C-668D23F64777}"/>
              </a:ext>
            </a:extLst>
          </p:cNvPr>
          <p:cNvSpPr>
            <a:spLocks noGrp="1"/>
          </p:cNvSpPr>
          <p:nvPr>
            <p:ph type="sldNum" sz="quarter" idx="12"/>
          </p:nvPr>
        </p:nvSpPr>
        <p:spPr/>
        <p:txBody>
          <a:bodyPr/>
          <a:lstStyle/>
          <a:p>
            <a:pPr>
              <a:defRPr/>
            </a:pPr>
            <a:fld id="{740F825C-949B-974C-AB99-C3CE0C97A40B}" type="slidenum">
              <a:rPr lang="en-GB" altLang="en-US" smtClean="0"/>
              <a:pPr>
                <a:defRPr/>
              </a:pPr>
              <a:t>41</a:t>
            </a:fld>
            <a:endParaRPr lang="en-GB" altLang="en-US"/>
          </a:p>
        </p:txBody>
      </p:sp>
    </p:spTree>
    <p:extLst>
      <p:ext uri="{BB962C8B-B14F-4D97-AF65-F5344CB8AC3E}">
        <p14:creationId xmlns:p14="http://schemas.microsoft.com/office/powerpoint/2010/main" val="546452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Stratified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576738" y="1041802"/>
            <a:ext cx="3275256" cy="369332"/>
          </a:xfrm>
          <a:prstGeom prst="rect">
            <a:avLst/>
          </a:prstGeom>
        </p:spPr>
        <p:txBody>
          <a:bodyPr wrap="none">
            <a:spAutoFit/>
          </a:bodyPr>
          <a:lstStyle/>
          <a:p>
            <a:r>
              <a:rPr lang="en-US" b="1" dirty="0"/>
              <a:t>Stratified Random Sampling</a:t>
            </a:r>
          </a:p>
        </p:txBody>
      </p:sp>
      <p:pic>
        <p:nvPicPr>
          <p:cNvPr id="7" name="Picture 6">
            <a:extLst>
              <a:ext uri="{FF2B5EF4-FFF2-40B4-BE49-F238E27FC236}">
                <a16:creationId xmlns:a16="http://schemas.microsoft.com/office/drawing/2014/main" id="{E9F9EE8C-2C1F-A54B-86B5-4E54751EC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65856"/>
            <a:ext cx="7835900" cy="3886200"/>
          </a:xfrm>
          <a:prstGeom prst="rect">
            <a:avLst/>
          </a:prstGeom>
        </p:spPr>
      </p:pic>
      <p:sp>
        <p:nvSpPr>
          <p:cNvPr id="4" name="Slide Number Placeholder 3">
            <a:extLst>
              <a:ext uri="{FF2B5EF4-FFF2-40B4-BE49-F238E27FC236}">
                <a16:creationId xmlns:a16="http://schemas.microsoft.com/office/drawing/2014/main" id="{195DA348-0919-6545-8AE1-5780E8BAE029}"/>
              </a:ext>
            </a:extLst>
          </p:cNvPr>
          <p:cNvSpPr>
            <a:spLocks noGrp="1"/>
          </p:cNvSpPr>
          <p:nvPr>
            <p:ph type="sldNum" sz="quarter" idx="12"/>
          </p:nvPr>
        </p:nvSpPr>
        <p:spPr/>
        <p:txBody>
          <a:bodyPr/>
          <a:lstStyle/>
          <a:p>
            <a:pPr>
              <a:defRPr/>
            </a:pPr>
            <a:fld id="{740F825C-949B-974C-AB99-C3CE0C97A40B}" type="slidenum">
              <a:rPr lang="en-GB" altLang="en-US" smtClean="0"/>
              <a:pPr>
                <a:defRPr/>
              </a:pPr>
              <a:t>42</a:t>
            </a:fld>
            <a:endParaRPr lang="en-GB" altLang="en-US"/>
          </a:p>
        </p:txBody>
      </p:sp>
    </p:spTree>
    <p:extLst>
      <p:ext uri="{BB962C8B-B14F-4D97-AF65-F5344CB8AC3E}">
        <p14:creationId xmlns:p14="http://schemas.microsoft.com/office/powerpoint/2010/main" val="36717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Stratified Random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798A9DFE-7591-8342-B6D8-CD1F79C3232D}"/>
              </a:ext>
            </a:extLst>
          </p:cNvPr>
          <p:cNvSpPr/>
          <p:nvPr/>
        </p:nvSpPr>
        <p:spPr>
          <a:xfrm>
            <a:off x="576738" y="1041802"/>
            <a:ext cx="3275256" cy="369332"/>
          </a:xfrm>
          <a:prstGeom prst="rect">
            <a:avLst/>
          </a:prstGeom>
        </p:spPr>
        <p:txBody>
          <a:bodyPr wrap="none">
            <a:spAutoFit/>
          </a:bodyPr>
          <a:lstStyle/>
          <a:p>
            <a:r>
              <a:rPr lang="en-US" b="1" dirty="0"/>
              <a:t>Stratified Random Sampling</a:t>
            </a:r>
          </a:p>
        </p:txBody>
      </p:sp>
      <p:pic>
        <p:nvPicPr>
          <p:cNvPr id="5" name="Picture 4" descr="Table&#10;&#10;Description automatically generated">
            <a:extLst>
              <a:ext uri="{FF2B5EF4-FFF2-40B4-BE49-F238E27FC236}">
                <a16:creationId xmlns:a16="http://schemas.microsoft.com/office/drawing/2014/main" id="{FCB49DDB-E73E-0343-9AAE-55825E855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783" y="1976541"/>
            <a:ext cx="4706466" cy="3072727"/>
          </a:xfrm>
          <a:prstGeom prst="rect">
            <a:avLst/>
          </a:prstGeom>
        </p:spPr>
      </p:pic>
      <p:sp>
        <p:nvSpPr>
          <p:cNvPr id="4" name="Slide Number Placeholder 3">
            <a:extLst>
              <a:ext uri="{FF2B5EF4-FFF2-40B4-BE49-F238E27FC236}">
                <a16:creationId xmlns:a16="http://schemas.microsoft.com/office/drawing/2014/main" id="{927DF359-3C74-B340-8C37-FE8A26AA14F6}"/>
              </a:ext>
            </a:extLst>
          </p:cNvPr>
          <p:cNvSpPr>
            <a:spLocks noGrp="1"/>
          </p:cNvSpPr>
          <p:nvPr>
            <p:ph type="sldNum" sz="quarter" idx="12"/>
          </p:nvPr>
        </p:nvSpPr>
        <p:spPr/>
        <p:txBody>
          <a:bodyPr/>
          <a:lstStyle/>
          <a:p>
            <a:pPr>
              <a:defRPr/>
            </a:pPr>
            <a:fld id="{740F825C-949B-974C-AB99-C3CE0C97A40B}" type="slidenum">
              <a:rPr lang="en-GB" altLang="en-US" smtClean="0"/>
              <a:pPr>
                <a:defRPr/>
              </a:pPr>
              <a:t>43</a:t>
            </a:fld>
            <a:endParaRPr lang="en-GB" altLang="en-US"/>
          </a:p>
        </p:txBody>
      </p:sp>
    </p:spTree>
    <p:extLst>
      <p:ext uri="{BB962C8B-B14F-4D97-AF65-F5344CB8AC3E}">
        <p14:creationId xmlns:p14="http://schemas.microsoft.com/office/powerpoint/2010/main" val="2705744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415404"/>
            <a:ext cx="8229600" cy="1143000"/>
          </a:xfrm>
        </p:spPr>
        <p:txBody>
          <a:bodyPr/>
          <a:lstStyle/>
          <a:p>
            <a:r>
              <a:rPr lang="en-US" sz="4000" b="1" dirty="0">
                <a:solidFill>
                  <a:schemeClr val="accent2"/>
                </a:solidFill>
              </a:rPr>
              <a:t>More on Data 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44</a:t>
            </a:fld>
            <a:endParaRPr lang="en-GB" altLang="en-US"/>
          </a:p>
        </p:txBody>
      </p:sp>
    </p:spTree>
    <p:extLst>
      <p:ext uri="{BB962C8B-B14F-4D97-AF65-F5344CB8AC3E}">
        <p14:creationId xmlns:p14="http://schemas.microsoft.com/office/powerpoint/2010/main" val="3399785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0"/>
            <a:ext cx="8229600" cy="1143000"/>
          </a:xfrm>
        </p:spPr>
        <p:txBody>
          <a:bodyPr/>
          <a:lstStyle/>
          <a:p>
            <a:r>
              <a:rPr lang="en-US" sz="4000" b="1" dirty="0">
                <a:solidFill>
                  <a:schemeClr val="accent2"/>
                </a:solidFill>
              </a:rPr>
              <a:t>Snowball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45</a:t>
            </a:fld>
            <a:endParaRPr lang="en-GB" altLang="en-US"/>
          </a:p>
        </p:txBody>
      </p:sp>
      <p:pic>
        <p:nvPicPr>
          <p:cNvPr id="5" name="Picture 4" descr="Diagram&#10;&#10;Description automatically generated">
            <a:extLst>
              <a:ext uri="{FF2B5EF4-FFF2-40B4-BE49-F238E27FC236}">
                <a16:creationId xmlns:a16="http://schemas.microsoft.com/office/drawing/2014/main" id="{17C912C7-65C9-274E-8FED-93B3C7590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219200"/>
            <a:ext cx="7721600" cy="4419600"/>
          </a:xfrm>
          <a:prstGeom prst="rect">
            <a:avLst/>
          </a:prstGeom>
        </p:spPr>
      </p:pic>
      <p:sp>
        <p:nvSpPr>
          <p:cNvPr id="8" name="Rectangle 7">
            <a:extLst>
              <a:ext uri="{FF2B5EF4-FFF2-40B4-BE49-F238E27FC236}">
                <a16:creationId xmlns:a16="http://schemas.microsoft.com/office/drawing/2014/main" id="{64884D47-E1F7-5149-9CC0-57F88680DE4D}"/>
              </a:ext>
            </a:extLst>
          </p:cNvPr>
          <p:cNvSpPr/>
          <p:nvPr/>
        </p:nvSpPr>
        <p:spPr>
          <a:xfrm>
            <a:off x="971600" y="6015368"/>
            <a:ext cx="6336704" cy="369332"/>
          </a:xfrm>
          <a:prstGeom prst="rect">
            <a:avLst/>
          </a:prstGeom>
        </p:spPr>
        <p:txBody>
          <a:bodyPr wrap="square">
            <a:spAutoFit/>
          </a:bodyPr>
          <a:lstStyle/>
          <a:p>
            <a:r>
              <a:rPr lang="en-US" dirty="0"/>
              <a:t>https://</a:t>
            </a:r>
            <a:r>
              <a:rPr lang="en-US" dirty="0" err="1"/>
              <a:t>www.statology.org</a:t>
            </a:r>
            <a:r>
              <a:rPr lang="en-US" dirty="0"/>
              <a:t>/snowball-sampling/</a:t>
            </a:r>
          </a:p>
        </p:txBody>
      </p:sp>
    </p:spTree>
    <p:extLst>
      <p:ext uri="{BB962C8B-B14F-4D97-AF65-F5344CB8AC3E}">
        <p14:creationId xmlns:p14="http://schemas.microsoft.com/office/powerpoint/2010/main" val="4261960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0"/>
            <a:ext cx="8229600" cy="1143000"/>
          </a:xfrm>
        </p:spPr>
        <p:txBody>
          <a:bodyPr/>
          <a:lstStyle/>
          <a:p>
            <a:r>
              <a:rPr lang="en-US" sz="4000" b="1" dirty="0">
                <a:solidFill>
                  <a:schemeClr val="accent2"/>
                </a:solidFill>
              </a:rPr>
              <a:t>Snowball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46</a:t>
            </a:fld>
            <a:endParaRPr lang="en-GB" altLang="en-US"/>
          </a:p>
        </p:txBody>
      </p:sp>
      <p:pic>
        <p:nvPicPr>
          <p:cNvPr id="7" name="Picture 6" descr="Background pattern&#10;&#10;Description automatically generated">
            <a:extLst>
              <a:ext uri="{FF2B5EF4-FFF2-40B4-BE49-F238E27FC236}">
                <a16:creationId xmlns:a16="http://schemas.microsoft.com/office/drawing/2014/main" id="{DAFC7A57-2554-EC4F-95D5-D06CD1512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1231900"/>
            <a:ext cx="4991100" cy="4394200"/>
          </a:xfrm>
          <a:prstGeom prst="rect">
            <a:avLst/>
          </a:prstGeom>
        </p:spPr>
      </p:pic>
      <p:sp>
        <p:nvSpPr>
          <p:cNvPr id="9" name="Rectangle 8">
            <a:extLst>
              <a:ext uri="{FF2B5EF4-FFF2-40B4-BE49-F238E27FC236}">
                <a16:creationId xmlns:a16="http://schemas.microsoft.com/office/drawing/2014/main" id="{7EF06E80-8781-BD4D-A79D-5D0C0617061D}"/>
              </a:ext>
            </a:extLst>
          </p:cNvPr>
          <p:cNvSpPr/>
          <p:nvPr/>
        </p:nvSpPr>
        <p:spPr>
          <a:xfrm>
            <a:off x="467544" y="5560020"/>
            <a:ext cx="7056784" cy="646331"/>
          </a:xfrm>
          <a:prstGeom prst="rect">
            <a:avLst/>
          </a:prstGeom>
        </p:spPr>
        <p:txBody>
          <a:bodyPr wrap="square">
            <a:spAutoFit/>
          </a:bodyPr>
          <a:lstStyle/>
          <a:p>
            <a:r>
              <a:rPr lang="en-US" dirty="0"/>
              <a:t>http://</a:t>
            </a:r>
            <a:r>
              <a:rPr lang="en-US" dirty="0" err="1"/>
              <a:t>www.casos.cs.cmu.edu</a:t>
            </a:r>
            <a:r>
              <a:rPr lang="en-US" dirty="0"/>
              <a:t>/events/</a:t>
            </a:r>
            <a:r>
              <a:rPr lang="en-US" dirty="0" err="1"/>
              <a:t>summer_institute</a:t>
            </a:r>
            <a:r>
              <a:rPr lang="en-US" dirty="0"/>
              <a:t>/2017/</a:t>
            </a:r>
            <a:r>
              <a:rPr lang="en-US" dirty="0" err="1"/>
              <a:t>reading_list</a:t>
            </a:r>
            <a:r>
              <a:rPr lang="en-US" dirty="0"/>
              <a:t>/6.7%20collecting_twitter_data.pdf</a:t>
            </a:r>
          </a:p>
        </p:txBody>
      </p:sp>
    </p:spTree>
    <p:extLst>
      <p:ext uri="{BB962C8B-B14F-4D97-AF65-F5344CB8AC3E}">
        <p14:creationId xmlns:p14="http://schemas.microsoft.com/office/powerpoint/2010/main" val="1330958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333249"/>
            <a:ext cx="8229600" cy="1143000"/>
          </a:xfrm>
        </p:spPr>
        <p:txBody>
          <a:bodyPr/>
          <a:lstStyle/>
          <a:p>
            <a:r>
              <a:rPr lang="en-US" sz="4000" b="1" dirty="0">
                <a:solidFill>
                  <a:schemeClr val="accent2"/>
                </a:solidFill>
              </a:rPr>
              <a:t>Using Snowball Sampling to collect Twitter data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47</a:t>
            </a:fld>
            <a:endParaRPr lang="en-GB" altLang="en-US"/>
          </a:p>
        </p:txBody>
      </p:sp>
      <p:sp>
        <p:nvSpPr>
          <p:cNvPr id="4" name="Rectangle 3">
            <a:extLst>
              <a:ext uri="{FF2B5EF4-FFF2-40B4-BE49-F238E27FC236}">
                <a16:creationId xmlns:a16="http://schemas.microsoft.com/office/drawing/2014/main" id="{2BFB7E98-376C-AD40-A2F3-1124779A7AAC}"/>
              </a:ext>
            </a:extLst>
          </p:cNvPr>
          <p:cNvSpPr/>
          <p:nvPr/>
        </p:nvSpPr>
        <p:spPr>
          <a:xfrm>
            <a:off x="446856" y="5760176"/>
            <a:ext cx="7920880" cy="369332"/>
          </a:xfrm>
          <a:prstGeom prst="rect">
            <a:avLst/>
          </a:prstGeom>
        </p:spPr>
        <p:txBody>
          <a:bodyPr wrap="square">
            <a:spAutoFit/>
          </a:bodyPr>
          <a:lstStyle/>
          <a:p>
            <a:r>
              <a:rPr lang="en-US" dirty="0"/>
              <a:t>https://</a:t>
            </a:r>
            <a:r>
              <a:rPr lang="en-US" dirty="0" err="1"/>
              <a:t>journal.media-culture.org.au</a:t>
            </a:r>
            <a:r>
              <a:rPr lang="en-US" dirty="0"/>
              <a:t>/</a:t>
            </a:r>
            <a:r>
              <a:rPr lang="en-US" dirty="0" err="1"/>
              <a:t>index.php</a:t>
            </a:r>
            <a:r>
              <a:rPr lang="en-US" dirty="0"/>
              <a:t>/</a:t>
            </a:r>
            <a:r>
              <a:rPr lang="en-US" dirty="0" err="1"/>
              <a:t>mcjournal</a:t>
            </a:r>
            <a:r>
              <a:rPr lang="en-US" dirty="0"/>
              <a:t>/article/view/620</a:t>
            </a:r>
          </a:p>
        </p:txBody>
      </p:sp>
      <p:sp>
        <p:nvSpPr>
          <p:cNvPr id="5" name="Rectangle 4">
            <a:extLst>
              <a:ext uri="{FF2B5EF4-FFF2-40B4-BE49-F238E27FC236}">
                <a16:creationId xmlns:a16="http://schemas.microsoft.com/office/drawing/2014/main" id="{1E2EB90F-BDE2-BB4D-A5A9-0B814568507D}"/>
              </a:ext>
            </a:extLst>
          </p:cNvPr>
          <p:cNvSpPr/>
          <p:nvPr/>
        </p:nvSpPr>
        <p:spPr>
          <a:xfrm>
            <a:off x="765921" y="2422036"/>
            <a:ext cx="7920879" cy="1631216"/>
          </a:xfrm>
          <a:prstGeom prst="rect">
            <a:avLst/>
          </a:prstGeom>
        </p:spPr>
        <p:txBody>
          <a:bodyPr wrap="square">
            <a:spAutoFit/>
          </a:bodyPr>
          <a:lstStyle/>
          <a:p>
            <a:r>
              <a:rPr lang="en-US" sz="2000" i="1" dirty="0"/>
              <a:t>Snowball sampling</a:t>
            </a:r>
            <a:r>
              <a:rPr lang="en-US" sz="2000" dirty="0"/>
              <a:t>, often builds on predefined lists of user accounts as starting points (</a:t>
            </a:r>
            <a:r>
              <a:rPr lang="en-US" sz="2000" dirty="0" err="1"/>
              <a:t>Rieder</a:t>
            </a:r>
            <a:r>
              <a:rPr lang="en-US" sz="2000" dirty="0"/>
              <a:t>), often defined by experts, manual collections or existing lists, which are then extended through “snowballing” or triangulation, often via medium-specific relations such topic or activity based user groups, dissemination of content. </a:t>
            </a:r>
          </a:p>
        </p:txBody>
      </p:sp>
    </p:spTree>
    <p:extLst>
      <p:ext uri="{BB962C8B-B14F-4D97-AF65-F5344CB8AC3E}">
        <p14:creationId xmlns:p14="http://schemas.microsoft.com/office/powerpoint/2010/main" val="141232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53752"/>
            <a:ext cx="8229600" cy="1143000"/>
          </a:xfrm>
        </p:spPr>
        <p:txBody>
          <a:bodyPr/>
          <a:lstStyle/>
          <a:p>
            <a:r>
              <a:rPr lang="en-US" sz="4000" b="1" dirty="0">
                <a:solidFill>
                  <a:schemeClr val="accent2"/>
                </a:solidFill>
              </a:rPr>
              <a:t>Resampling Technique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Slide Number Placeholder 3">
            <a:extLst>
              <a:ext uri="{FF2B5EF4-FFF2-40B4-BE49-F238E27FC236}">
                <a16:creationId xmlns:a16="http://schemas.microsoft.com/office/drawing/2014/main" id="{A5DA5717-9F7E-E444-AA1D-8CABD745B4E9}"/>
              </a:ext>
            </a:extLst>
          </p:cNvPr>
          <p:cNvSpPr>
            <a:spLocks noGrp="1"/>
          </p:cNvSpPr>
          <p:nvPr>
            <p:ph type="sldNum" sz="quarter" idx="12"/>
          </p:nvPr>
        </p:nvSpPr>
        <p:spPr/>
        <p:txBody>
          <a:bodyPr/>
          <a:lstStyle/>
          <a:p>
            <a:pPr>
              <a:defRPr/>
            </a:pPr>
            <a:fld id="{740F825C-949B-974C-AB99-C3CE0C97A40B}" type="slidenum">
              <a:rPr lang="en-GB" altLang="en-US" smtClean="0"/>
              <a:pPr>
                <a:defRPr/>
              </a:pPr>
              <a:t>48</a:t>
            </a:fld>
            <a:endParaRPr lang="en-GB" altLang="en-US"/>
          </a:p>
        </p:txBody>
      </p:sp>
      <p:sp>
        <p:nvSpPr>
          <p:cNvPr id="5" name="Rectangle 4">
            <a:extLst>
              <a:ext uri="{FF2B5EF4-FFF2-40B4-BE49-F238E27FC236}">
                <a16:creationId xmlns:a16="http://schemas.microsoft.com/office/drawing/2014/main" id="{873D2553-5DA3-3D47-AAEF-2CB4B110D3AB}"/>
              </a:ext>
            </a:extLst>
          </p:cNvPr>
          <p:cNvSpPr/>
          <p:nvPr/>
        </p:nvSpPr>
        <p:spPr>
          <a:xfrm>
            <a:off x="1259632" y="5598894"/>
            <a:ext cx="7416824" cy="646331"/>
          </a:xfrm>
          <a:prstGeom prst="rect">
            <a:avLst/>
          </a:prstGeom>
        </p:spPr>
        <p:txBody>
          <a:bodyPr wrap="square">
            <a:spAutoFit/>
          </a:bodyPr>
          <a:lstStyle/>
          <a:p>
            <a:r>
              <a:rPr lang="en-US" dirty="0"/>
              <a:t>https://</a:t>
            </a:r>
            <a:r>
              <a:rPr lang="en-US" dirty="0" err="1"/>
              <a:t>pandas.pydata.org</a:t>
            </a:r>
            <a:r>
              <a:rPr lang="en-US" dirty="0"/>
              <a:t>/pandas-docs/stable/reference/</a:t>
            </a:r>
            <a:r>
              <a:rPr lang="en-US" dirty="0" err="1"/>
              <a:t>api</a:t>
            </a:r>
            <a:r>
              <a:rPr lang="en-US" dirty="0"/>
              <a:t>/</a:t>
            </a:r>
            <a:r>
              <a:rPr lang="en-US" dirty="0" err="1"/>
              <a:t>pandas.DataFrame.resample.html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5B6E4F3D-B128-924D-9A3C-062386D3B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117" y="1386300"/>
            <a:ext cx="6382243" cy="3668055"/>
          </a:xfrm>
          <a:prstGeom prst="rect">
            <a:avLst/>
          </a:prstGeom>
        </p:spPr>
      </p:pic>
    </p:spTree>
    <p:extLst>
      <p:ext uri="{BB962C8B-B14F-4D97-AF65-F5344CB8AC3E}">
        <p14:creationId xmlns:p14="http://schemas.microsoft.com/office/powerpoint/2010/main" val="3353388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415404"/>
            <a:ext cx="8229600" cy="1143000"/>
          </a:xfrm>
        </p:spPr>
        <p:txBody>
          <a:bodyPr/>
          <a:lstStyle/>
          <a:p>
            <a:r>
              <a:rPr lang="en-US" sz="4000" b="1" dirty="0">
                <a:solidFill>
                  <a:schemeClr val="accent2"/>
                </a:solidFill>
              </a:rPr>
              <a:t>Tackling Class Imbalance using Resampling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49</a:t>
            </a:fld>
            <a:endParaRPr lang="en-GB" altLang="en-US"/>
          </a:p>
        </p:txBody>
      </p:sp>
      <p:sp>
        <p:nvSpPr>
          <p:cNvPr id="4" name="Rectangle 3">
            <a:extLst>
              <a:ext uri="{FF2B5EF4-FFF2-40B4-BE49-F238E27FC236}">
                <a16:creationId xmlns:a16="http://schemas.microsoft.com/office/drawing/2014/main" id="{553C8D54-9D6C-9742-B01B-ED4F4F45B2A1}"/>
              </a:ext>
            </a:extLst>
          </p:cNvPr>
          <p:cNvSpPr/>
          <p:nvPr/>
        </p:nvSpPr>
        <p:spPr>
          <a:xfrm>
            <a:off x="746464" y="5800325"/>
            <a:ext cx="7929991" cy="646331"/>
          </a:xfrm>
          <a:prstGeom prst="rect">
            <a:avLst/>
          </a:prstGeom>
        </p:spPr>
        <p:txBody>
          <a:bodyPr wrap="square">
            <a:spAutoFit/>
          </a:bodyPr>
          <a:lstStyle/>
          <a:p>
            <a:r>
              <a:rPr lang="en-US" dirty="0"/>
              <a:t>https://</a:t>
            </a:r>
            <a:r>
              <a:rPr lang="en-US" dirty="0" err="1"/>
              <a:t>www.kaggle.com</a:t>
            </a:r>
            <a:r>
              <a:rPr lang="en-US" dirty="0"/>
              <a:t>/</a:t>
            </a:r>
            <a:r>
              <a:rPr lang="en-US" dirty="0" err="1"/>
              <a:t>rafjaa</a:t>
            </a:r>
            <a:r>
              <a:rPr lang="en-US" dirty="0"/>
              <a:t>/resampling-strategies-for-imbalanced-datasets</a:t>
            </a:r>
          </a:p>
        </p:txBody>
      </p:sp>
    </p:spTree>
    <p:extLst>
      <p:ext uri="{BB962C8B-B14F-4D97-AF65-F5344CB8AC3E}">
        <p14:creationId xmlns:p14="http://schemas.microsoft.com/office/powerpoint/2010/main" val="24211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9831CC8A-1074-B648-BED9-404D88092977}"/>
              </a:ext>
            </a:extLst>
          </p:cNvPr>
          <p:cNvSpPr/>
          <p:nvPr/>
        </p:nvSpPr>
        <p:spPr>
          <a:xfrm>
            <a:off x="827584" y="2132856"/>
            <a:ext cx="7272808" cy="3416320"/>
          </a:xfrm>
          <a:prstGeom prst="rect">
            <a:avLst/>
          </a:prstGeom>
        </p:spPr>
        <p:txBody>
          <a:bodyPr wrap="square">
            <a:spAutoFit/>
          </a:bodyPr>
          <a:lstStyle/>
          <a:p>
            <a:r>
              <a:rPr lang="en-US" dirty="0">
                <a:solidFill>
                  <a:schemeClr val="accent2"/>
                </a:solidFill>
              </a:rPr>
              <a:t>UTF-8 is </a:t>
            </a:r>
            <a:r>
              <a:rPr lang="en-US" b="1" dirty="0">
                <a:solidFill>
                  <a:schemeClr val="accent2"/>
                </a:solidFill>
              </a:rPr>
              <a:t>the</a:t>
            </a:r>
            <a:r>
              <a:rPr lang="en-US" dirty="0">
                <a:solidFill>
                  <a:schemeClr val="accent2"/>
                </a:solidFill>
              </a:rPr>
              <a:t> standard text encoding</a:t>
            </a:r>
            <a:r>
              <a:rPr lang="en-US" dirty="0"/>
              <a:t>. All Python code is in UTF-8 and, ideally, all your data should be as well.</a:t>
            </a:r>
          </a:p>
          <a:p>
            <a:endParaRPr lang="en-US" dirty="0"/>
          </a:p>
          <a:p>
            <a:r>
              <a:rPr lang="en-US" dirty="0"/>
              <a:t> It's when things aren't in UTF-8 that you run into trouble.</a:t>
            </a:r>
          </a:p>
          <a:p>
            <a:endParaRPr lang="en-US" dirty="0"/>
          </a:p>
          <a:p>
            <a:r>
              <a:rPr lang="en-US" dirty="0"/>
              <a:t>It was pretty hard to deal with encodings in Python 2, but thankfully in Python 3 it's a lot simpler. </a:t>
            </a:r>
          </a:p>
          <a:p>
            <a:endParaRPr lang="en-US" dirty="0"/>
          </a:p>
          <a:p>
            <a:r>
              <a:rPr lang="en-US" dirty="0"/>
              <a:t>There are two main data types you'll encounter when working with text in Python 3. </a:t>
            </a:r>
          </a:p>
          <a:p>
            <a:endParaRPr lang="en-US" dirty="0"/>
          </a:p>
          <a:p>
            <a:r>
              <a:rPr lang="en-US" dirty="0"/>
              <a:t>One is is the string, which is what text is by default.</a:t>
            </a:r>
          </a:p>
        </p:txBody>
      </p:sp>
      <p:sp>
        <p:nvSpPr>
          <p:cNvPr id="3" name="Slide Number Placeholder 2">
            <a:extLst>
              <a:ext uri="{FF2B5EF4-FFF2-40B4-BE49-F238E27FC236}">
                <a16:creationId xmlns:a16="http://schemas.microsoft.com/office/drawing/2014/main" id="{7B3DEB09-942C-F742-A9A7-E5F878B2E901}"/>
              </a:ext>
            </a:extLst>
          </p:cNvPr>
          <p:cNvSpPr>
            <a:spLocks noGrp="1"/>
          </p:cNvSpPr>
          <p:nvPr>
            <p:ph type="sldNum" sz="quarter" idx="12"/>
          </p:nvPr>
        </p:nvSpPr>
        <p:spPr/>
        <p:txBody>
          <a:bodyPr/>
          <a:lstStyle/>
          <a:p>
            <a:pPr>
              <a:defRPr/>
            </a:pPr>
            <a:fld id="{740F825C-949B-974C-AB99-C3CE0C97A40B}" type="slidenum">
              <a:rPr lang="en-GB" altLang="en-US" smtClean="0"/>
              <a:pPr>
                <a:defRPr/>
              </a:pPr>
              <a:t>5</a:t>
            </a:fld>
            <a:endParaRPr lang="en-GB" altLang="en-US"/>
          </a:p>
        </p:txBody>
      </p:sp>
    </p:spTree>
    <p:extLst>
      <p:ext uri="{BB962C8B-B14F-4D97-AF65-F5344CB8AC3E}">
        <p14:creationId xmlns:p14="http://schemas.microsoft.com/office/powerpoint/2010/main" val="2094075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67544" y="642814"/>
            <a:ext cx="8229600" cy="1143000"/>
          </a:xfrm>
        </p:spPr>
        <p:txBody>
          <a:bodyPr/>
          <a:lstStyle/>
          <a:p>
            <a:r>
              <a:rPr lang="en-US" sz="4000" b="1" dirty="0">
                <a:solidFill>
                  <a:schemeClr val="accent2"/>
                </a:solidFill>
              </a:rPr>
              <a:t>Tackling Class Imbalance - Random under-sampling</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50</a:t>
            </a:fld>
            <a:endParaRPr lang="en-GB" altLang="en-US"/>
          </a:p>
        </p:txBody>
      </p:sp>
      <p:pic>
        <p:nvPicPr>
          <p:cNvPr id="5" name="Picture 4" descr="A picture containing graphical user interface&#10;&#10;Description automatically generated">
            <a:extLst>
              <a:ext uri="{FF2B5EF4-FFF2-40B4-BE49-F238E27FC236}">
                <a16:creationId xmlns:a16="http://schemas.microsoft.com/office/drawing/2014/main" id="{93E4B2C4-3631-FA49-920D-EAD5F8D80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12" y="1697525"/>
            <a:ext cx="6453088" cy="187861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552AC000-CAD1-3C45-BF3D-C419CC4DD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104" y="3827306"/>
            <a:ext cx="5470128" cy="2410006"/>
          </a:xfrm>
          <a:prstGeom prst="rect">
            <a:avLst/>
          </a:prstGeom>
        </p:spPr>
      </p:pic>
    </p:spTree>
    <p:extLst>
      <p:ext uri="{BB962C8B-B14F-4D97-AF65-F5344CB8AC3E}">
        <p14:creationId xmlns:p14="http://schemas.microsoft.com/office/powerpoint/2010/main" val="4184074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69634" y="411429"/>
            <a:ext cx="8229600" cy="1143000"/>
          </a:xfrm>
        </p:spPr>
        <p:txBody>
          <a:bodyPr/>
          <a:lstStyle/>
          <a:p>
            <a:r>
              <a:rPr lang="en-US" sz="4000" b="1" dirty="0">
                <a:solidFill>
                  <a:schemeClr val="accent2"/>
                </a:solidFill>
              </a:rPr>
              <a:t>Tackling Class Imbalance using Resampling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51</a:t>
            </a:fld>
            <a:endParaRPr lang="en-GB" altLang="en-US"/>
          </a:p>
        </p:txBody>
      </p:sp>
      <p:pic>
        <p:nvPicPr>
          <p:cNvPr id="7" name="Picture 6" descr="Chart, bar chart&#10;&#10;Description automatically generated">
            <a:extLst>
              <a:ext uri="{FF2B5EF4-FFF2-40B4-BE49-F238E27FC236}">
                <a16:creationId xmlns:a16="http://schemas.microsoft.com/office/drawing/2014/main" id="{F3070C63-1953-BC44-9DD2-F23977184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24" y="2210414"/>
            <a:ext cx="5978376" cy="3593937"/>
          </a:xfrm>
          <a:prstGeom prst="rect">
            <a:avLst/>
          </a:prstGeom>
        </p:spPr>
      </p:pic>
    </p:spTree>
    <p:extLst>
      <p:ext uri="{BB962C8B-B14F-4D97-AF65-F5344CB8AC3E}">
        <p14:creationId xmlns:p14="http://schemas.microsoft.com/office/powerpoint/2010/main" val="150963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69634" y="411429"/>
            <a:ext cx="8229600" cy="1143000"/>
          </a:xfrm>
        </p:spPr>
        <p:txBody>
          <a:bodyPr/>
          <a:lstStyle/>
          <a:p>
            <a:r>
              <a:rPr lang="en-US" sz="4000" b="1" dirty="0">
                <a:solidFill>
                  <a:schemeClr val="accent2"/>
                </a:solidFill>
              </a:rPr>
              <a:t>Tackling Class Imbalance - Random over-sampling</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52</a:t>
            </a:fld>
            <a:endParaRPr lang="en-GB" altLang="en-US"/>
          </a:p>
        </p:txBody>
      </p:sp>
      <p:pic>
        <p:nvPicPr>
          <p:cNvPr id="5" name="Picture 4">
            <a:extLst>
              <a:ext uri="{FF2B5EF4-FFF2-40B4-BE49-F238E27FC236}">
                <a16:creationId xmlns:a16="http://schemas.microsoft.com/office/drawing/2014/main" id="{80438144-A144-E241-9D4B-2A62A336E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107" y="1942678"/>
            <a:ext cx="7205097" cy="2030338"/>
          </a:xfrm>
          <a:prstGeom prst="rect">
            <a:avLst/>
          </a:prstGeom>
        </p:spPr>
      </p:pic>
    </p:spTree>
    <p:extLst>
      <p:ext uri="{BB962C8B-B14F-4D97-AF65-F5344CB8AC3E}">
        <p14:creationId xmlns:p14="http://schemas.microsoft.com/office/powerpoint/2010/main" val="156295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69634" y="411429"/>
            <a:ext cx="8229600" cy="1143000"/>
          </a:xfrm>
        </p:spPr>
        <p:txBody>
          <a:bodyPr/>
          <a:lstStyle/>
          <a:p>
            <a:r>
              <a:rPr lang="en-US" sz="4000" b="1" dirty="0">
                <a:solidFill>
                  <a:schemeClr val="accent2"/>
                </a:solidFill>
              </a:rPr>
              <a:t>Tackling Class Imbalance using Resampling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53</a:t>
            </a:fld>
            <a:endParaRPr lang="en-GB" altLang="en-US"/>
          </a:p>
        </p:txBody>
      </p:sp>
      <p:pic>
        <p:nvPicPr>
          <p:cNvPr id="7" name="Picture 6" descr="Chart, bar chart&#10;&#10;Description automatically generated">
            <a:extLst>
              <a:ext uri="{FF2B5EF4-FFF2-40B4-BE49-F238E27FC236}">
                <a16:creationId xmlns:a16="http://schemas.microsoft.com/office/drawing/2014/main" id="{26BE4FBE-C940-C446-B1AD-87DEFDC7A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592" y="2177549"/>
            <a:ext cx="4754860" cy="3780205"/>
          </a:xfrm>
          <a:prstGeom prst="rect">
            <a:avLst/>
          </a:prstGeom>
        </p:spPr>
      </p:pic>
    </p:spTree>
    <p:extLst>
      <p:ext uri="{BB962C8B-B14F-4D97-AF65-F5344CB8AC3E}">
        <p14:creationId xmlns:p14="http://schemas.microsoft.com/office/powerpoint/2010/main" val="113438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415404"/>
            <a:ext cx="8229600" cy="1143000"/>
          </a:xfrm>
        </p:spPr>
        <p:txBody>
          <a:bodyPr/>
          <a:lstStyle/>
          <a:p>
            <a:r>
              <a:rPr lang="en-US" sz="4000" b="1" dirty="0">
                <a:solidFill>
                  <a:schemeClr val="accent2"/>
                </a:solidFill>
              </a:rPr>
              <a:t>Tackling Class Imbalance using Resampling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7" name="Rectangle 6">
            <a:extLst>
              <a:ext uri="{FF2B5EF4-FFF2-40B4-BE49-F238E27FC236}">
                <a16:creationId xmlns:a16="http://schemas.microsoft.com/office/drawing/2014/main" id="{E5CA1716-90EE-3E4A-90A4-913F4BE431EC}"/>
              </a:ext>
            </a:extLst>
          </p:cNvPr>
          <p:cNvSpPr/>
          <p:nvPr/>
        </p:nvSpPr>
        <p:spPr>
          <a:xfrm>
            <a:off x="1115616" y="6038103"/>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sp>
        <p:nvSpPr>
          <p:cNvPr id="3" name="Slide Number Placeholder 2">
            <a:extLst>
              <a:ext uri="{FF2B5EF4-FFF2-40B4-BE49-F238E27FC236}">
                <a16:creationId xmlns:a16="http://schemas.microsoft.com/office/drawing/2014/main" id="{A515EDBB-4DDB-984D-AC8F-3086EC866D50}"/>
              </a:ext>
            </a:extLst>
          </p:cNvPr>
          <p:cNvSpPr>
            <a:spLocks noGrp="1"/>
          </p:cNvSpPr>
          <p:nvPr>
            <p:ph type="sldNum" sz="quarter" idx="12"/>
          </p:nvPr>
        </p:nvSpPr>
        <p:spPr/>
        <p:txBody>
          <a:bodyPr/>
          <a:lstStyle/>
          <a:p>
            <a:pPr>
              <a:defRPr/>
            </a:pPr>
            <a:fld id="{740F825C-949B-974C-AB99-C3CE0C97A40B}" type="slidenum">
              <a:rPr lang="en-GB" altLang="en-US" smtClean="0"/>
              <a:pPr>
                <a:defRPr/>
              </a:pPr>
              <a:t>54</a:t>
            </a:fld>
            <a:endParaRPr lang="en-GB" altLang="en-US"/>
          </a:p>
        </p:txBody>
      </p:sp>
    </p:spTree>
    <p:extLst>
      <p:ext uri="{BB962C8B-B14F-4D97-AF65-F5344CB8AC3E}">
        <p14:creationId xmlns:p14="http://schemas.microsoft.com/office/powerpoint/2010/main" val="3792499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32522"/>
            <a:ext cx="8229600" cy="1143000"/>
          </a:xfrm>
        </p:spPr>
        <p:txBody>
          <a:bodyPr/>
          <a:lstStyle/>
          <a:p>
            <a:r>
              <a:rPr lang="en-US" sz="4000" b="1" dirty="0">
                <a:solidFill>
                  <a:schemeClr val="accent2"/>
                </a:solidFill>
              </a:rPr>
              <a:t>Resampling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Rectangle 3">
            <a:extLst>
              <a:ext uri="{FF2B5EF4-FFF2-40B4-BE49-F238E27FC236}">
                <a16:creationId xmlns:a16="http://schemas.microsoft.com/office/drawing/2014/main" id="{09D5CBC9-870F-6E43-A0BA-E77284461287}"/>
              </a:ext>
            </a:extLst>
          </p:cNvPr>
          <p:cNvSpPr/>
          <p:nvPr/>
        </p:nvSpPr>
        <p:spPr>
          <a:xfrm>
            <a:off x="627380" y="1145169"/>
            <a:ext cx="7761043" cy="1477328"/>
          </a:xfrm>
          <a:prstGeom prst="rect">
            <a:avLst/>
          </a:prstGeom>
        </p:spPr>
        <p:txBody>
          <a:bodyPr wrap="square">
            <a:spAutoFit/>
          </a:bodyPr>
          <a:lstStyle/>
          <a:p>
            <a:r>
              <a:rPr lang="en-US" dirty="0"/>
              <a:t>A widely adopted technique for dealing with highly unbalanced datasets is called resampling. </a:t>
            </a:r>
          </a:p>
          <a:p>
            <a:endParaRPr lang="en-US" dirty="0"/>
          </a:p>
          <a:p>
            <a:r>
              <a:rPr lang="en-US" dirty="0"/>
              <a:t>It consists of removing samples from the majority class (under-sampling) and / or adding more examples from the minority class (over-sampling).</a:t>
            </a:r>
          </a:p>
        </p:txBody>
      </p:sp>
      <p:pic>
        <p:nvPicPr>
          <p:cNvPr id="7" name="Picture 6" descr="Chart, bar chart, waterfall chart&#10;&#10;Description automatically generated">
            <a:extLst>
              <a:ext uri="{FF2B5EF4-FFF2-40B4-BE49-F238E27FC236}">
                <a16:creationId xmlns:a16="http://schemas.microsoft.com/office/drawing/2014/main" id="{37137552-16BD-5C4D-81F3-4192D5A18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44" y="3385693"/>
            <a:ext cx="7465144" cy="2256904"/>
          </a:xfrm>
          <a:prstGeom prst="rect">
            <a:avLst/>
          </a:prstGeom>
        </p:spPr>
      </p:pic>
      <p:sp>
        <p:nvSpPr>
          <p:cNvPr id="8" name="Rectangle 7">
            <a:extLst>
              <a:ext uri="{FF2B5EF4-FFF2-40B4-BE49-F238E27FC236}">
                <a16:creationId xmlns:a16="http://schemas.microsoft.com/office/drawing/2014/main" id="{D21BB357-4CEA-6546-ADA1-48D9B3B5B73D}"/>
              </a:ext>
            </a:extLst>
          </p:cNvPr>
          <p:cNvSpPr/>
          <p:nvPr/>
        </p:nvSpPr>
        <p:spPr>
          <a:xfrm>
            <a:off x="1115616" y="6038103"/>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sp>
        <p:nvSpPr>
          <p:cNvPr id="3" name="Slide Number Placeholder 2">
            <a:extLst>
              <a:ext uri="{FF2B5EF4-FFF2-40B4-BE49-F238E27FC236}">
                <a16:creationId xmlns:a16="http://schemas.microsoft.com/office/drawing/2014/main" id="{340F015E-F767-2D4D-9FC2-F8C5CEF700DD}"/>
              </a:ext>
            </a:extLst>
          </p:cNvPr>
          <p:cNvSpPr>
            <a:spLocks noGrp="1"/>
          </p:cNvSpPr>
          <p:nvPr>
            <p:ph type="sldNum" sz="quarter" idx="12"/>
          </p:nvPr>
        </p:nvSpPr>
        <p:spPr/>
        <p:txBody>
          <a:bodyPr/>
          <a:lstStyle/>
          <a:p>
            <a:pPr>
              <a:defRPr/>
            </a:pPr>
            <a:fld id="{740F825C-949B-974C-AB99-C3CE0C97A40B}" type="slidenum">
              <a:rPr lang="en-GB" altLang="en-US" smtClean="0"/>
              <a:pPr>
                <a:defRPr/>
              </a:pPr>
              <a:t>55</a:t>
            </a:fld>
            <a:endParaRPr lang="en-GB" altLang="en-US"/>
          </a:p>
        </p:txBody>
      </p:sp>
    </p:spTree>
    <p:extLst>
      <p:ext uri="{BB962C8B-B14F-4D97-AF65-F5344CB8AC3E}">
        <p14:creationId xmlns:p14="http://schemas.microsoft.com/office/powerpoint/2010/main" val="4269432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413792"/>
            <a:ext cx="8229600" cy="1143000"/>
          </a:xfrm>
        </p:spPr>
        <p:txBody>
          <a:bodyPr/>
          <a:lstStyle/>
          <a:p>
            <a:r>
              <a:rPr lang="en-US" sz="4000" b="1" dirty="0">
                <a:solidFill>
                  <a:schemeClr val="accent2"/>
                </a:solidFill>
              </a:rPr>
              <a:t>Resampling Technique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D21BB357-4CEA-6546-ADA1-48D9B3B5B73D}"/>
              </a:ext>
            </a:extLst>
          </p:cNvPr>
          <p:cNvSpPr/>
          <p:nvPr/>
        </p:nvSpPr>
        <p:spPr>
          <a:xfrm>
            <a:off x="1115616" y="6038103"/>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sp>
        <p:nvSpPr>
          <p:cNvPr id="3" name="Rectangle 2">
            <a:extLst>
              <a:ext uri="{FF2B5EF4-FFF2-40B4-BE49-F238E27FC236}">
                <a16:creationId xmlns:a16="http://schemas.microsoft.com/office/drawing/2014/main" id="{0D8BF29F-AB47-B949-99B2-DBF140D0382D}"/>
              </a:ext>
            </a:extLst>
          </p:cNvPr>
          <p:cNvSpPr/>
          <p:nvPr/>
        </p:nvSpPr>
        <p:spPr>
          <a:xfrm>
            <a:off x="755576" y="1701822"/>
            <a:ext cx="3121367" cy="369332"/>
          </a:xfrm>
          <a:prstGeom prst="rect">
            <a:avLst/>
          </a:prstGeom>
        </p:spPr>
        <p:txBody>
          <a:bodyPr wrap="none">
            <a:spAutoFit/>
          </a:bodyPr>
          <a:lstStyle/>
          <a:p>
            <a:r>
              <a:rPr lang="en-US" b="1" dirty="0"/>
              <a:t>Oversample minority class</a:t>
            </a:r>
          </a:p>
        </p:txBody>
      </p:sp>
      <p:pic>
        <p:nvPicPr>
          <p:cNvPr id="9" name="Picture 8" descr="Chart, bar chart&#10;&#10;Description automatically generated">
            <a:extLst>
              <a:ext uri="{FF2B5EF4-FFF2-40B4-BE49-F238E27FC236}">
                <a16:creationId xmlns:a16="http://schemas.microsoft.com/office/drawing/2014/main" id="{F6CBD745-2458-1846-8A71-338FFDB1A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954" y="2374894"/>
            <a:ext cx="4035157" cy="3467473"/>
          </a:xfrm>
          <a:prstGeom prst="rect">
            <a:avLst/>
          </a:prstGeom>
        </p:spPr>
      </p:pic>
      <p:sp>
        <p:nvSpPr>
          <p:cNvPr id="4" name="Slide Number Placeholder 3">
            <a:extLst>
              <a:ext uri="{FF2B5EF4-FFF2-40B4-BE49-F238E27FC236}">
                <a16:creationId xmlns:a16="http://schemas.microsoft.com/office/drawing/2014/main" id="{A5DA5717-9F7E-E444-AA1D-8CABD745B4E9}"/>
              </a:ext>
            </a:extLst>
          </p:cNvPr>
          <p:cNvSpPr>
            <a:spLocks noGrp="1"/>
          </p:cNvSpPr>
          <p:nvPr>
            <p:ph type="sldNum" sz="quarter" idx="12"/>
          </p:nvPr>
        </p:nvSpPr>
        <p:spPr/>
        <p:txBody>
          <a:bodyPr/>
          <a:lstStyle/>
          <a:p>
            <a:pPr>
              <a:defRPr/>
            </a:pPr>
            <a:fld id="{740F825C-949B-974C-AB99-C3CE0C97A40B}" type="slidenum">
              <a:rPr lang="en-GB" altLang="en-US" smtClean="0"/>
              <a:pPr>
                <a:defRPr/>
              </a:pPr>
              <a:t>56</a:t>
            </a:fld>
            <a:endParaRPr lang="en-GB" altLang="en-US"/>
          </a:p>
        </p:txBody>
      </p:sp>
    </p:spTree>
    <p:extLst>
      <p:ext uri="{BB962C8B-B14F-4D97-AF65-F5344CB8AC3E}">
        <p14:creationId xmlns:p14="http://schemas.microsoft.com/office/powerpoint/2010/main" val="253269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67398"/>
            <a:ext cx="8229600" cy="1143000"/>
          </a:xfrm>
        </p:spPr>
        <p:txBody>
          <a:bodyPr/>
          <a:lstStyle/>
          <a:p>
            <a:r>
              <a:rPr lang="en-US" sz="4000" b="1" dirty="0">
                <a:solidFill>
                  <a:schemeClr val="accent2"/>
                </a:solidFill>
              </a:rPr>
              <a:t>Resampling Technique using </a:t>
            </a:r>
            <a:r>
              <a:rPr lang="en-US" sz="4000" b="1" dirty="0" err="1">
                <a:solidFill>
                  <a:schemeClr val="accent2"/>
                </a:solidFill>
              </a:rPr>
              <a:t>sklearn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D21BB357-4CEA-6546-ADA1-48D9B3B5B73D}"/>
              </a:ext>
            </a:extLst>
          </p:cNvPr>
          <p:cNvSpPr/>
          <p:nvPr/>
        </p:nvSpPr>
        <p:spPr>
          <a:xfrm>
            <a:off x="1141276" y="6359565"/>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pic>
        <p:nvPicPr>
          <p:cNvPr id="5" name="Picture 4" descr="Graphical user interface, text, application, email&#10;&#10;Description automatically generated">
            <a:extLst>
              <a:ext uri="{FF2B5EF4-FFF2-40B4-BE49-F238E27FC236}">
                <a16:creationId xmlns:a16="http://schemas.microsoft.com/office/drawing/2014/main" id="{464F41BB-D2B2-0841-8283-5FB8E7BA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591285"/>
            <a:ext cx="4536504" cy="4563882"/>
          </a:xfrm>
          <a:prstGeom prst="rect">
            <a:avLst/>
          </a:prstGeom>
        </p:spPr>
      </p:pic>
      <p:sp>
        <p:nvSpPr>
          <p:cNvPr id="3" name="Slide Number Placeholder 2">
            <a:extLst>
              <a:ext uri="{FF2B5EF4-FFF2-40B4-BE49-F238E27FC236}">
                <a16:creationId xmlns:a16="http://schemas.microsoft.com/office/drawing/2014/main" id="{7218F0FC-E29B-B84A-B6A0-E941D323BFEB}"/>
              </a:ext>
            </a:extLst>
          </p:cNvPr>
          <p:cNvSpPr>
            <a:spLocks noGrp="1"/>
          </p:cNvSpPr>
          <p:nvPr>
            <p:ph type="sldNum" sz="quarter" idx="12"/>
          </p:nvPr>
        </p:nvSpPr>
        <p:spPr/>
        <p:txBody>
          <a:bodyPr/>
          <a:lstStyle/>
          <a:p>
            <a:pPr>
              <a:defRPr/>
            </a:pPr>
            <a:fld id="{740F825C-949B-974C-AB99-C3CE0C97A40B}" type="slidenum">
              <a:rPr lang="en-GB" altLang="en-US" smtClean="0"/>
              <a:pPr>
                <a:defRPr/>
              </a:pPr>
              <a:t>57</a:t>
            </a:fld>
            <a:endParaRPr lang="en-GB" altLang="en-US"/>
          </a:p>
        </p:txBody>
      </p:sp>
    </p:spTree>
    <p:extLst>
      <p:ext uri="{BB962C8B-B14F-4D97-AF65-F5344CB8AC3E}">
        <p14:creationId xmlns:p14="http://schemas.microsoft.com/office/powerpoint/2010/main" val="1730871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413792"/>
            <a:ext cx="8229600" cy="1143000"/>
          </a:xfrm>
        </p:spPr>
        <p:txBody>
          <a:bodyPr/>
          <a:lstStyle/>
          <a:p>
            <a:r>
              <a:rPr lang="en-US" sz="4000" b="1" dirty="0">
                <a:solidFill>
                  <a:schemeClr val="accent2"/>
                </a:solidFill>
              </a:rPr>
              <a:t>Resampling Technique using </a:t>
            </a:r>
            <a:r>
              <a:rPr lang="en-US" sz="4000" b="1" dirty="0" err="1">
                <a:solidFill>
                  <a:schemeClr val="accent2"/>
                </a:solidFill>
              </a:rPr>
              <a:t>sklearn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D21BB357-4CEA-6546-ADA1-48D9B3B5B73D}"/>
              </a:ext>
            </a:extLst>
          </p:cNvPr>
          <p:cNvSpPr/>
          <p:nvPr/>
        </p:nvSpPr>
        <p:spPr>
          <a:xfrm>
            <a:off x="1115616" y="6038103"/>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pic>
        <p:nvPicPr>
          <p:cNvPr id="4" name="Picture 3" descr="Chart, bar chart&#10;&#10;Description automatically generated">
            <a:extLst>
              <a:ext uri="{FF2B5EF4-FFF2-40B4-BE49-F238E27FC236}">
                <a16:creationId xmlns:a16="http://schemas.microsoft.com/office/drawing/2014/main" id="{C398EF3A-0A9B-CF4B-B046-0AD01480C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50" y="1841541"/>
            <a:ext cx="4576380" cy="4110107"/>
          </a:xfrm>
          <a:prstGeom prst="rect">
            <a:avLst/>
          </a:prstGeom>
        </p:spPr>
      </p:pic>
      <p:sp>
        <p:nvSpPr>
          <p:cNvPr id="3" name="Slide Number Placeholder 2">
            <a:extLst>
              <a:ext uri="{FF2B5EF4-FFF2-40B4-BE49-F238E27FC236}">
                <a16:creationId xmlns:a16="http://schemas.microsoft.com/office/drawing/2014/main" id="{1E636C0C-A37B-F54A-B39E-939D6E2A9261}"/>
              </a:ext>
            </a:extLst>
          </p:cNvPr>
          <p:cNvSpPr>
            <a:spLocks noGrp="1"/>
          </p:cNvSpPr>
          <p:nvPr>
            <p:ph type="sldNum" sz="quarter" idx="12"/>
          </p:nvPr>
        </p:nvSpPr>
        <p:spPr/>
        <p:txBody>
          <a:bodyPr/>
          <a:lstStyle/>
          <a:p>
            <a:pPr>
              <a:defRPr/>
            </a:pPr>
            <a:fld id="{740F825C-949B-974C-AB99-C3CE0C97A40B}" type="slidenum">
              <a:rPr lang="en-GB" altLang="en-US" smtClean="0"/>
              <a:pPr>
                <a:defRPr/>
              </a:pPr>
              <a:t>58</a:t>
            </a:fld>
            <a:endParaRPr lang="en-GB" altLang="en-US"/>
          </a:p>
        </p:txBody>
      </p:sp>
    </p:spTree>
    <p:extLst>
      <p:ext uri="{BB962C8B-B14F-4D97-AF65-F5344CB8AC3E}">
        <p14:creationId xmlns:p14="http://schemas.microsoft.com/office/powerpoint/2010/main" val="3407978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116632"/>
            <a:ext cx="8229600" cy="1143000"/>
          </a:xfrm>
        </p:spPr>
        <p:txBody>
          <a:bodyPr/>
          <a:lstStyle/>
          <a:p>
            <a:r>
              <a:rPr lang="en-US" sz="4000" b="1" dirty="0">
                <a:solidFill>
                  <a:schemeClr val="accent2"/>
                </a:solidFill>
              </a:rPr>
              <a:t>Resampling Technique using </a:t>
            </a:r>
            <a:r>
              <a:rPr lang="en-US" sz="4000" b="1" dirty="0" err="1">
                <a:solidFill>
                  <a:schemeClr val="accent2"/>
                </a:solidFill>
              </a:rPr>
              <a:t>sklearn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D21BB357-4CEA-6546-ADA1-48D9B3B5B73D}"/>
              </a:ext>
            </a:extLst>
          </p:cNvPr>
          <p:cNvSpPr/>
          <p:nvPr/>
        </p:nvSpPr>
        <p:spPr>
          <a:xfrm>
            <a:off x="1115616" y="6038103"/>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sp>
        <p:nvSpPr>
          <p:cNvPr id="3" name="Rectangle 2">
            <a:extLst>
              <a:ext uri="{FF2B5EF4-FFF2-40B4-BE49-F238E27FC236}">
                <a16:creationId xmlns:a16="http://schemas.microsoft.com/office/drawing/2014/main" id="{841927BD-01D6-2B41-BB83-DB51D7BF42A8}"/>
              </a:ext>
            </a:extLst>
          </p:cNvPr>
          <p:cNvSpPr/>
          <p:nvPr/>
        </p:nvSpPr>
        <p:spPr>
          <a:xfrm>
            <a:off x="755576" y="1412776"/>
            <a:ext cx="3082895" cy="369332"/>
          </a:xfrm>
          <a:prstGeom prst="rect">
            <a:avLst/>
          </a:prstGeom>
        </p:spPr>
        <p:txBody>
          <a:bodyPr wrap="none">
            <a:spAutoFit/>
          </a:bodyPr>
          <a:lstStyle/>
          <a:p>
            <a:r>
              <a:rPr lang="en-US" dirty="0" err="1"/>
              <a:t>Undersample</a:t>
            </a:r>
            <a:r>
              <a:rPr lang="en-US" dirty="0"/>
              <a:t> majority class </a:t>
            </a:r>
          </a:p>
        </p:txBody>
      </p:sp>
      <p:pic>
        <p:nvPicPr>
          <p:cNvPr id="7" name="Picture 6" descr="Graphical user interface, text, application, email&#10;&#10;Description automatically generated">
            <a:extLst>
              <a:ext uri="{FF2B5EF4-FFF2-40B4-BE49-F238E27FC236}">
                <a16:creationId xmlns:a16="http://schemas.microsoft.com/office/drawing/2014/main" id="{A1B5D8D9-4D16-AA4D-AA18-ACCA2F6C6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400" y="1946949"/>
            <a:ext cx="4763231" cy="3938657"/>
          </a:xfrm>
          <a:prstGeom prst="rect">
            <a:avLst/>
          </a:prstGeom>
        </p:spPr>
      </p:pic>
      <p:sp>
        <p:nvSpPr>
          <p:cNvPr id="4" name="Slide Number Placeholder 3">
            <a:extLst>
              <a:ext uri="{FF2B5EF4-FFF2-40B4-BE49-F238E27FC236}">
                <a16:creationId xmlns:a16="http://schemas.microsoft.com/office/drawing/2014/main" id="{2EA0748E-3EC5-3F43-87A8-9A21631E4BCE}"/>
              </a:ext>
            </a:extLst>
          </p:cNvPr>
          <p:cNvSpPr>
            <a:spLocks noGrp="1"/>
          </p:cNvSpPr>
          <p:nvPr>
            <p:ph type="sldNum" sz="quarter" idx="12"/>
          </p:nvPr>
        </p:nvSpPr>
        <p:spPr/>
        <p:txBody>
          <a:bodyPr/>
          <a:lstStyle/>
          <a:p>
            <a:pPr>
              <a:defRPr/>
            </a:pPr>
            <a:fld id="{740F825C-949B-974C-AB99-C3CE0C97A40B}" type="slidenum">
              <a:rPr lang="en-GB" altLang="en-US" smtClean="0"/>
              <a:pPr>
                <a:defRPr/>
              </a:pPr>
              <a:t>59</a:t>
            </a:fld>
            <a:endParaRPr lang="en-GB" altLang="en-US"/>
          </a:p>
        </p:txBody>
      </p:sp>
    </p:spTree>
    <p:extLst>
      <p:ext uri="{BB962C8B-B14F-4D97-AF65-F5344CB8AC3E}">
        <p14:creationId xmlns:p14="http://schemas.microsoft.com/office/powerpoint/2010/main" val="387254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0CF38FCA-64E3-9442-830B-3310CC038128}"/>
              </a:ext>
            </a:extLst>
          </p:cNvPr>
          <p:cNvSpPr/>
          <p:nvPr/>
        </p:nvSpPr>
        <p:spPr>
          <a:xfrm>
            <a:off x="971600" y="1421731"/>
            <a:ext cx="6696744" cy="2031325"/>
          </a:xfrm>
          <a:prstGeom prst="rect">
            <a:avLst/>
          </a:prstGeom>
        </p:spPr>
        <p:txBody>
          <a:bodyPr wrap="square">
            <a:spAutoFit/>
          </a:bodyPr>
          <a:lstStyle/>
          <a:p>
            <a:r>
              <a:rPr lang="en-US" dirty="0">
                <a:solidFill>
                  <a:schemeClr val="bg2"/>
                </a:solidFill>
              </a:rPr>
              <a:t># start with a string </a:t>
            </a:r>
          </a:p>
          <a:p>
            <a:endParaRPr lang="en-US" dirty="0"/>
          </a:p>
          <a:p>
            <a:r>
              <a:rPr lang="en-US" dirty="0"/>
              <a:t>before = "This is the euro symbol: €" </a:t>
            </a:r>
          </a:p>
          <a:p>
            <a:endParaRPr lang="en-US" dirty="0"/>
          </a:p>
          <a:p>
            <a:r>
              <a:rPr lang="en-US" dirty="0">
                <a:solidFill>
                  <a:schemeClr val="bg2"/>
                </a:solidFill>
              </a:rPr>
              <a:t># check to see what datatype it is</a:t>
            </a:r>
            <a:r>
              <a:rPr lang="en-US" dirty="0"/>
              <a:t> </a:t>
            </a:r>
          </a:p>
          <a:p>
            <a:endParaRPr lang="en-US" dirty="0"/>
          </a:p>
          <a:p>
            <a:r>
              <a:rPr lang="en-US" dirty="0"/>
              <a:t>type(before)</a:t>
            </a:r>
          </a:p>
        </p:txBody>
      </p:sp>
      <p:sp>
        <p:nvSpPr>
          <p:cNvPr id="3" name="Slide Number Placeholder 2">
            <a:extLst>
              <a:ext uri="{FF2B5EF4-FFF2-40B4-BE49-F238E27FC236}">
                <a16:creationId xmlns:a16="http://schemas.microsoft.com/office/drawing/2014/main" id="{ECCC5880-ACAA-BC41-A5A8-64488F639C3D}"/>
              </a:ext>
            </a:extLst>
          </p:cNvPr>
          <p:cNvSpPr>
            <a:spLocks noGrp="1"/>
          </p:cNvSpPr>
          <p:nvPr>
            <p:ph type="sldNum" sz="quarter" idx="12"/>
          </p:nvPr>
        </p:nvSpPr>
        <p:spPr/>
        <p:txBody>
          <a:bodyPr/>
          <a:lstStyle/>
          <a:p>
            <a:pPr>
              <a:defRPr/>
            </a:pPr>
            <a:fld id="{740F825C-949B-974C-AB99-C3CE0C97A40B}" type="slidenum">
              <a:rPr lang="en-GB" altLang="en-US" smtClean="0"/>
              <a:pPr>
                <a:defRPr/>
              </a:pPr>
              <a:t>6</a:t>
            </a:fld>
            <a:endParaRPr lang="en-GB" altLang="en-US"/>
          </a:p>
        </p:txBody>
      </p:sp>
    </p:spTree>
    <p:extLst>
      <p:ext uri="{BB962C8B-B14F-4D97-AF65-F5344CB8AC3E}">
        <p14:creationId xmlns:p14="http://schemas.microsoft.com/office/powerpoint/2010/main" val="143164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116632"/>
            <a:ext cx="8229600" cy="1143000"/>
          </a:xfrm>
        </p:spPr>
        <p:txBody>
          <a:bodyPr/>
          <a:lstStyle/>
          <a:p>
            <a:r>
              <a:rPr lang="en-US" sz="4000" b="1" dirty="0">
                <a:solidFill>
                  <a:schemeClr val="accent2"/>
                </a:solidFill>
              </a:rPr>
              <a:t>Resampling Technique using </a:t>
            </a:r>
            <a:r>
              <a:rPr lang="en-US" sz="4000" b="1" dirty="0" err="1">
                <a:solidFill>
                  <a:schemeClr val="accent2"/>
                </a:solidFill>
              </a:rPr>
              <a:t>sklearn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D21BB357-4CEA-6546-ADA1-48D9B3B5B73D}"/>
              </a:ext>
            </a:extLst>
          </p:cNvPr>
          <p:cNvSpPr/>
          <p:nvPr/>
        </p:nvSpPr>
        <p:spPr>
          <a:xfrm>
            <a:off x="1115616" y="6300028"/>
            <a:ext cx="6840760" cy="369332"/>
          </a:xfrm>
          <a:prstGeom prst="rect">
            <a:avLst/>
          </a:prstGeom>
        </p:spPr>
        <p:txBody>
          <a:bodyPr wrap="square">
            <a:spAutoFit/>
          </a:bodyPr>
          <a:lstStyle/>
          <a:p>
            <a:r>
              <a:rPr lang="en-US" dirty="0"/>
              <a:t>https://</a:t>
            </a:r>
            <a:r>
              <a:rPr lang="en-US" dirty="0" err="1"/>
              <a:t>www.kaggle.com</a:t>
            </a:r>
            <a:r>
              <a:rPr lang="en-US" dirty="0"/>
              <a:t>/</a:t>
            </a:r>
            <a:r>
              <a:rPr lang="en-US" dirty="0" err="1"/>
              <a:t>shahules</a:t>
            </a:r>
            <a:r>
              <a:rPr lang="en-US" dirty="0"/>
              <a:t>/tackling-class-imbalance</a:t>
            </a:r>
          </a:p>
        </p:txBody>
      </p:sp>
      <p:sp>
        <p:nvSpPr>
          <p:cNvPr id="3" name="Rectangle 2">
            <a:extLst>
              <a:ext uri="{FF2B5EF4-FFF2-40B4-BE49-F238E27FC236}">
                <a16:creationId xmlns:a16="http://schemas.microsoft.com/office/drawing/2014/main" id="{841927BD-01D6-2B41-BB83-DB51D7BF42A8}"/>
              </a:ext>
            </a:extLst>
          </p:cNvPr>
          <p:cNvSpPr/>
          <p:nvPr/>
        </p:nvSpPr>
        <p:spPr>
          <a:xfrm>
            <a:off x="755576" y="1412776"/>
            <a:ext cx="3082895" cy="369332"/>
          </a:xfrm>
          <a:prstGeom prst="rect">
            <a:avLst/>
          </a:prstGeom>
        </p:spPr>
        <p:txBody>
          <a:bodyPr wrap="none">
            <a:spAutoFit/>
          </a:bodyPr>
          <a:lstStyle/>
          <a:p>
            <a:r>
              <a:rPr lang="en-US" dirty="0" err="1"/>
              <a:t>Undersample</a:t>
            </a:r>
            <a:r>
              <a:rPr lang="en-US" dirty="0"/>
              <a:t> majority class </a:t>
            </a:r>
          </a:p>
        </p:txBody>
      </p:sp>
      <p:pic>
        <p:nvPicPr>
          <p:cNvPr id="5" name="Picture 4" descr="Chart&#10;&#10;Description automatically generated">
            <a:extLst>
              <a:ext uri="{FF2B5EF4-FFF2-40B4-BE49-F238E27FC236}">
                <a16:creationId xmlns:a16="http://schemas.microsoft.com/office/drawing/2014/main" id="{D0B98089-4DFC-8A42-BC09-FAF1E4089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860052"/>
            <a:ext cx="5008984" cy="4449268"/>
          </a:xfrm>
          <a:prstGeom prst="rect">
            <a:avLst/>
          </a:prstGeom>
        </p:spPr>
      </p:pic>
      <p:sp>
        <p:nvSpPr>
          <p:cNvPr id="4" name="Slide Number Placeholder 3">
            <a:extLst>
              <a:ext uri="{FF2B5EF4-FFF2-40B4-BE49-F238E27FC236}">
                <a16:creationId xmlns:a16="http://schemas.microsoft.com/office/drawing/2014/main" id="{CC87B0AF-2297-994A-AD21-334D0F741D40}"/>
              </a:ext>
            </a:extLst>
          </p:cNvPr>
          <p:cNvSpPr>
            <a:spLocks noGrp="1"/>
          </p:cNvSpPr>
          <p:nvPr>
            <p:ph type="sldNum" sz="quarter" idx="12"/>
          </p:nvPr>
        </p:nvSpPr>
        <p:spPr/>
        <p:txBody>
          <a:bodyPr/>
          <a:lstStyle/>
          <a:p>
            <a:pPr>
              <a:defRPr/>
            </a:pPr>
            <a:fld id="{740F825C-949B-974C-AB99-C3CE0C97A40B}" type="slidenum">
              <a:rPr lang="en-GB" altLang="en-US" smtClean="0"/>
              <a:pPr>
                <a:defRPr/>
              </a:pPr>
              <a:t>60</a:t>
            </a:fld>
            <a:endParaRPr lang="en-GB" altLang="en-US"/>
          </a:p>
        </p:txBody>
      </p:sp>
    </p:spTree>
    <p:extLst>
      <p:ext uri="{BB962C8B-B14F-4D97-AF65-F5344CB8AC3E}">
        <p14:creationId xmlns:p14="http://schemas.microsoft.com/office/powerpoint/2010/main" val="234574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3753"/>
            <a:ext cx="8229600" cy="1143000"/>
          </a:xfrm>
        </p:spPr>
        <p:txBody>
          <a:bodyPr/>
          <a:lstStyle/>
          <a:p>
            <a:r>
              <a:rPr lang="en-US" sz="4000" b="1" dirty="0">
                <a:solidFill>
                  <a:schemeClr val="accent2"/>
                </a:solidFill>
              </a:rPr>
              <a:t>Python imbalanced-learn module</a:t>
            </a:r>
            <a:endParaRPr lang="en-US" sz="4000" b="1" dirty="0">
              <a:solidFill>
                <a:schemeClr val="accent2"/>
              </a:solidFill>
              <a:effectLst/>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Slide Number Placeholder 3">
            <a:extLst>
              <a:ext uri="{FF2B5EF4-FFF2-40B4-BE49-F238E27FC236}">
                <a16:creationId xmlns:a16="http://schemas.microsoft.com/office/drawing/2014/main" id="{D1B7B269-3D96-DA44-9A36-CA9B511C14CB}"/>
              </a:ext>
            </a:extLst>
          </p:cNvPr>
          <p:cNvSpPr>
            <a:spLocks noGrp="1"/>
          </p:cNvSpPr>
          <p:nvPr>
            <p:ph type="sldNum" sz="quarter" idx="12"/>
          </p:nvPr>
        </p:nvSpPr>
        <p:spPr/>
        <p:txBody>
          <a:bodyPr/>
          <a:lstStyle/>
          <a:p>
            <a:pPr>
              <a:defRPr/>
            </a:pPr>
            <a:fld id="{740F825C-949B-974C-AB99-C3CE0C97A40B}" type="slidenum">
              <a:rPr lang="en-GB" altLang="en-US" smtClean="0"/>
              <a:pPr>
                <a:defRPr/>
              </a:pPr>
              <a:t>61</a:t>
            </a:fld>
            <a:endParaRPr lang="en-GB" altLang="en-US"/>
          </a:p>
        </p:txBody>
      </p:sp>
      <p:sp>
        <p:nvSpPr>
          <p:cNvPr id="5" name="Rectangle 4">
            <a:extLst>
              <a:ext uri="{FF2B5EF4-FFF2-40B4-BE49-F238E27FC236}">
                <a16:creationId xmlns:a16="http://schemas.microsoft.com/office/drawing/2014/main" id="{75460786-CDA3-F041-9D9C-B8B0B8C0869D}"/>
              </a:ext>
            </a:extLst>
          </p:cNvPr>
          <p:cNvSpPr/>
          <p:nvPr/>
        </p:nvSpPr>
        <p:spPr>
          <a:xfrm>
            <a:off x="971600" y="1556792"/>
            <a:ext cx="6912768" cy="3477875"/>
          </a:xfrm>
          <a:prstGeom prst="rect">
            <a:avLst/>
          </a:prstGeom>
        </p:spPr>
        <p:txBody>
          <a:bodyPr wrap="square">
            <a:spAutoFit/>
          </a:bodyPr>
          <a:lstStyle/>
          <a:p>
            <a:r>
              <a:rPr lang="en-US" sz="2000" dirty="0"/>
              <a:t>A number of more sophisticated resampling techniques have been proposed in the scientific literature.</a:t>
            </a:r>
          </a:p>
          <a:p>
            <a:endParaRPr lang="en-US" sz="2000" dirty="0"/>
          </a:p>
          <a:p>
            <a:r>
              <a:rPr lang="en-US" sz="2000" dirty="0"/>
              <a:t>For example, we can cluster the records of the majority class, and do the under-sampling by removing records from each cluster, thus seeking to preserve information. </a:t>
            </a:r>
          </a:p>
          <a:p>
            <a:endParaRPr lang="en-US" sz="2000" dirty="0"/>
          </a:p>
          <a:p>
            <a:endParaRPr lang="en-US" sz="2000" dirty="0"/>
          </a:p>
          <a:p>
            <a:r>
              <a:rPr lang="en-US" sz="2000" dirty="0"/>
              <a:t>In over-sampling, instead of creating exact copies of the minority class records, we can introduce small variations into those copies, creating more diverse synthetic samples.</a:t>
            </a:r>
          </a:p>
        </p:txBody>
      </p:sp>
      <p:sp>
        <p:nvSpPr>
          <p:cNvPr id="7" name="Rectangle 6">
            <a:extLst>
              <a:ext uri="{FF2B5EF4-FFF2-40B4-BE49-F238E27FC236}">
                <a16:creationId xmlns:a16="http://schemas.microsoft.com/office/drawing/2014/main" id="{E7C3949A-EDFD-5B4A-B63B-910A64B3FA4C}"/>
              </a:ext>
            </a:extLst>
          </p:cNvPr>
          <p:cNvSpPr/>
          <p:nvPr/>
        </p:nvSpPr>
        <p:spPr>
          <a:xfrm>
            <a:off x="971600" y="5922059"/>
            <a:ext cx="6912768" cy="646331"/>
          </a:xfrm>
          <a:prstGeom prst="rect">
            <a:avLst/>
          </a:prstGeom>
        </p:spPr>
        <p:txBody>
          <a:bodyPr wrap="square">
            <a:spAutoFit/>
          </a:bodyPr>
          <a:lstStyle/>
          <a:p>
            <a:r>
              <a:rPr lang="en-US" dirty="0"/>
              <a:t>https://</a:t>
            </a:r>
            <a:r>
              <a:rPr lang="en-US" dirty="0" err="1"/>
              <a:t>www.kaggle.com</a:t>
            </a:r>
            <a:r>
              <a:rPr lang="en-US" dirty="0"/>
              <a:t>/</a:t>
            </a:r>
            <a:r>
              <a:rPr lang="en-US" dirty="0" err="1"/>
              <a:t>rafjaa</a:t>
            </a:r>
            <a:r>
              <a:rPr lang="en-US" dirty="0"/>
              <a:t>/resampling-strategies-for-imbalanced-datasets</a:t>
            </a:r>
          </a:p>
        </p:txBody>
      </p:sp>
      <p:sp>
        <p:nvSpPr>
          <p:cNvPr id="8" name="Rectangle 7">
            <a:extLst>
              <a:ext uri="{FF2B5EF4-FFF2-40B4-BE49-F238E27FC236}">
                <a16:creationId xmlns:a16="http://schemas.microsoft.com/office/drawing/2014/main" id="{87A77D2C-22F2-214A-A52F-F89B50E47D7D}"/>
              </a:ext>
            </a:extLst>
          </p:cNvPr>
          <p:cNvSpPr/>
          <p:nvPr/>
        </p:nvSpPr>
        <p:spPr>
          <a:xfrm>
            <a:off x="2713412" y="5365162"/>
            <a:ext cx="3429144" cy="369332"/>
          </a:xfrm>
          <a:prstGeom prst="rect">
            <a:avLst/>
          </a:prstGeom>
        </p:spPr>
        <p:txBody>
          <a:bodyPr wrap="none">
            <a:spAutoFit/>
          </a:bodyPr>
          <a:lstStyle/>
          <a:p>
            <a:r>
              <a:rPr lang="en-US" dirty="0"/>
              <a:t>Python library </a:t>
            </a:r>
            <a:r>
              <a:rPr lang="en-US" dirty="0">
                <a:hlinkClick r:id="rId2"/>
              </a:rPr>
              <a:t>imbalanced-learn</a:t>
            </a:r>
            <a:endParaRPr lang="en-US" dirty="0"/>
          </a:p>
        </p:txBody>
      </p:sp>
    </p:spTree>
    <p:extLst>
      <p:ext uri="{BB962C8B-B14F-4D97-AF65-F5344CB8AC3E}">
        <p14:creationId xmlns:p14="http://schemas.microsoft.com/office/powerpoint/2010/main" val="4063109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3753"/>
            <a:ext cx="8229600" cy="1143000"/>
          </a:xfrm>
        </p:spPr>
        <p:txBody>
          <a:bodyPr/>
          <a:lstStyle/>
          <a:p>
            <a:r>
              <a:rPr lang="en-US" sz="4000" b="1" dirty="0">
                <a:solidFill>
                  <a:schemeClr val="accent2"/>
                </a:solidFill>
              </a:rPr>
              <a:t>Synthetic 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6C252587-591D-C74A-B2A1-D97832B71C69}"/>
              </a:ext>
            </a:extLst>
          </p:cNvPr>
          <p:cNvSpPr/>
          <p:nvPr/>
        </p:nvSpPr>
        <p:spPr>
          <a:xfrm>
            <a:off x="755576" y="1281710"/>
            <a:ext cx="7416824" cy="1631216"/>
          </a:xfrm>
          <a:prstGeom prst="rect">
            <a:avLst/>
          </a:prstGeom>
        </p:spPr>
        <p:txBody>
          <a:bodyPr wrap="square">
            <a:spAutoFit/>
          </a:bodyPr>
          <a:lstStyle/>
          <a:p>
            <a:pPr marL="285750" indent="-285750">
              <a:buFont typeface="Wingdings" pitchFamily="2" charset="2"/>
              <a:buChar char="§"/>
            </a:pPr>
            <a:r>
              <a:rPr lang="en-US" sz="2000" dirty="0"/>
              <a:t>Generating “new” data similar to the minority samples. </a:t>
            </a:r>
          </a:p>
          <a:p>
            <a:pPr marL="285750" indent="-285750">
              <a:buFont typeface="Wingdings" pitchFamily="2" charset="2"/>
              <a:buChar char="§"/>
            </a:pPr>
            <a:endParaRPr lang="en-US" sz="2000" dirty="0"/>
          </a:p>
          <a:p>
            <a:pPr marL="285750" indent="-285750">
              <a:buFont typeface="Wingdings" pitchFamily="2" charset="2"/>
              <a:buChar char="§"/>
            </a:pPr>
            <a:r>
              <a:rPr lang="en-US" sz="2000" dirty="0"/>
              <a:t>The classic method SMOTE uses K nearest neighbors to select similar samples for randomly selected minority samples, and obtain new samples by linear interpolation.</a:t>
            </a:r>
          </a:p>
        </p:txBody>
      </p:sp>
      <p:sp>
        <p:nvSpPr>
          <p:cNvPr id="4" name="Slide Number Placeholder 3">
            <a:extLst>
              <a:ext uri="{FF2B5EF4-FFF2-40B4-BE49-F238E27FC236}">
                <a16:creationId xmlns:a16="http://schemas.microsoft.com/office/drawing/2014/main" id="{D1B7B269-3D96-DA44-9A36-CA9B511C14CB}"/>
              </a:ext>
            </a:extLst>
          </p:cNvPr>
          <p:cNvSpPr>
            <a:spLocks noGrp="1"/>
          </p:cNvSpPr>
          <p:nvPr>
            <p:ph type="sldNum" sz="quarter" idx="12"/>
          </p:nvPr>
        </p:nvSpPr>
        <p:spPr/>
        <p:txBody>
          <a:bodyPr/>
          <a:lstStyle/>
          <a:p>
            <a:pPr>
              <a:defRPr/>
            </a:pPr>
            <a:fld id="{740F825C-949B-974C-AB99-C3CE0C97A40B}" type="slidenum">
              <a:rPr lang="en-GB" altLang="en-US" smtClean="0"/>
              <a:pPr>
                <a:defRPr/>
              </a:pPr>
              <a:t>62</a:t>
            </a:fld>
            <a:endParaRPr lang="en-GB" altLang="en-US"/>
          </a:p>
        </p:txBody>
      </p:sp>
    </p:spTree>
    <p:extLst>
      <p:ext uri="{BB962C8B-B14F-4D97-AF65-F5344CB8AC3E}">
        <p14:creationId xmlns:p14="http://schemas.microsoft.com/office/powerpoint/2010/main" val="2597854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Uncertainty 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37918F90-583E-3F4A-8BC2-3A31818443D2}"/>
              </a:ext>
            </a:extLst>
          </p:cNvPr>
          <p:cNvSpPr>
            <a:spLocks noGrp="1"/>
          </p:cNvSpPr>
          <p:nvPr>
            <p:ph type="sldNum" sz="quarter" idx="12"/>
          </p:nvPr>
        </p:nvSpPr>
        <p:spPr/>
        <p:txBody>
          <a:bodyPr/>
          <a:lstStyle/>
          <a:p>
            <a:pPr>
              <a:defRPr/>
            </a:pPr>
            <a:fld id="{740F825C-949B-974C-AB99-C3CE0C97A40B}" type="slidenum">
              <a:rPr lang="en-GB" altLang="en-US" smtClean="0"/>
              <a:pPr>
                <a:defRPr/>
              </a:pPr>
              <a:t>63</a:t>
            </a:fld>
            <a:endParaRPr lang="en-GB" altLang="en-US"/>
          </a:p>
        </p:txBody>
      </p:sp>
    </p:spTree>
    <p:extLst>
      <p:ext uri="{BB962C8B-B14F-4D97-AF65-F5344CB8AC3E}">
        <p14:creationId xmlns:p14="http://schemas.microsoft.com/office/powerpoint/2010/main" val="2414423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256"/>
            <a:ext cx="8229600" cy="1143000"/>
          </a:xfrm>
        </p:spPr>
        <p:txBody>
          <a:bodyPr/>
          <a:lstStyle/>
          <a:p>
            <a:r>
              <a:rPr lang="en-US" sz="4000" b="1" dirty="0">
                <a:solidFill>
                  <a:schemeClr val="accent2"/>
                </a:solidFill>
              </a:rPr>
              <a:t>Uncertainty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DE78A42F-AB91-DE48-A0F8-FFD3EC7645AE}"/>
              </a:ext>
            </a:extLst>
          </p:cNvPr>
          <p:cNvSpPr/>
          <p:nvPr/>
        </p:nvSpPr>
        <p:spPr>
          <a:xfrm>
            <a:off x="899592" y="1217540"/>
            <a:ext cx="7488832" cy="923330"/>
          </a:xfrm>
          <a:prstGeom prst="rect">
            <a:avLst/>
          </a:prstGeom>
        </p:spPr>
        <p:txBody>
          <a:bodyPr wrap="square">
            <a:spAutoFit/>
          </a:bodyPr>
          <a:lstStyle/>
          <a:p>
            <a:r>
              <a:rPr lang="en-US" dirty="0"/>
              <a:t>Uncertainty Sampling is a strategy for </a:t>
            </a:r>
            <a:r>
              <a:rPr lang="en-US" b="1" dirty="0"/>
              <a:t>identifying unlabeled items that are near a decision boundary</a:t>
            </a:r>
            <a:r>
              <a:rPr lang="en-US" dirty="0"/>
              <a:t> in your current Machine Learning model. </a:t>
            </a:r>
          </a:p>
        </p:txBody>
      </p:sp>
      <p:sp>
        <p:nvSpPr>
          <p:cNvPr id="4" name="Rectangle 3">
            <a:extLst>
              <a:ext uri="{FF2B5EF4-FFF2-40B4-BE49-F238E27FC236}">
                <a16:creationId xmlns:a16="http://schemas.microsoft.com/office/drawing/2014/main" id="{C0B74FBC-4DFB-614F-AFFE-C74C27D34656}"/>
              </a:ext>
            </a:extLst>
          </p:cNvPr>
          <p:cNvSpPr/>
          <p:nvPr/>
        </p:nvSpPr>
        <p:spPr>
          <a:xfrm>
            <a:off x="899592" y="2358267"/>
            <a:ext cx="7632848" cy="3970318"/>
          </a:xfrm>
          <a:prstGeom prst="rect">
            <a:avLst/>
          </a:prstGeom>
        </p:spPr>
        <p:txBody>
          <a:bodyPr wrap="square">
            <a:spAutoFit/>
          </a:bodyPr>
          <a:lstStyle/>
          <a:p>
            <a:r>
              <a:rPr lang="en-US" dirty="0"/>
              <a:t>Four approaches to Uncertainty Sampling:</a:t>
            </a:r>
          </a:p>
          <a:p>
            <a:endParaRPr lang="en-US" b="1" dirty="0"/>
          </a:p>
          <a:p>
            <a:r>
              <a:rPr lang="en-US" b="1" dirty="0"/>
              <a:t>Least Confidence Sampling:</a:t>
            </a:r>
            <a:r>
              <a:rPr lang="en-US" dirty="0"/>
              <a:t> difference between the most confident prediction and 100% confidence</a:t>
            </a:r>
            <a:br>
              <a:rPr lang="en-US" dirty="0"/>
            </a:br>
            <a:r>
              <a:rPr lang="en-US" dirty="0"/>
              <a:t> </a:t>
            </a:r>
          </a:p>
          <a:p>
            <a:r>
              <a:rPr lang="en-US" b="1" dirty="0"/>
              <a:t>Margin of Confidence Sampling: </a:t>
            </a:r>
            <a:r>
              <a:rPr lang="en-US" dirty="0"/>
              <a:t>difference between the top two most confident predictions</a:t>
            </a:r>
            <a:br>
              <a:rPr lang="en-US" dirty="0"/>
            </a:br>
            <a:endParaRPr lang="en-US" dirty="0"/>
          </a:p>
          <a:p>
            <a:r>
              <a:rPr lang="en-US" b="1" dirty="0"/>
              <a:t>Ratio of Confidence Sampling:</a:t>
            </a:r>
            <a:r>
              <a:rPr lang="en-US" dirty="0"/>
              <a:t> ratio between the top two most confident predictions.</a:t>
            </a:r>
            <a:br>
              <a:rPr lang="en-US" dirty="0"/>
            </a:br>
            <a:endParaRPr lang="en-US" dirty="0"/>
          </a:p>
          <a:p>
            <a:r>
              <a:rPr lang="en-US" b="1" dirty="0"/>
              <a:t>Entropy-based Sampling:</a:t>
            </a:r>
            <a:r>
              <a:rPr lang="en-US" dirty="0"/>
              <a:t> difference between all predictions, as defined by information theory. Entropy-based Sampling would capture how much every confidence differed from each other.</a:t>
            </a:r>
          </a:p>
        </p:txBody>
      </p:sp>
      <p:sp>
        <p:nvSpPr>
          <p:cNvPr id="5" name="Slide Number Placeholder 4">
            <a:extLst>
              <a:ext uri="{FF2B5EF4-FFF2-40B4-BE49-F238E27FC236}">
                <a16:creationId xmlns:a16="http://schemas.microsoft.com/office/drawing/2014/main" id="{0CC4C8CA-613F-6346-8949-01F10E0F0F3D}"/>
              </a:ext>
            </a:extLst>
          </p:cNvPr>
          <p:cNvSpPr>
            <a:spLocks noGrp="1"/>
          </p:cNvSpPr>
          <p:nvPr>
            <p:ph type="sldNum" sz="quarter" idx="12"/>
          </p:nvPr>
        </p:nvSpPr>
        <p:spPr/>
        <p:txBody>
          <a:bodyPr/>
          <a:lstStyle/>
          <a:p>
            <a:pPr>
              <a:defRPr/>
            </a:pPr>
            <a:fld id="{740F825C-949B-974C-AB99-C3CE0C97A40B}" type="slidenum">
              <a:rPr lang="en-GB" altLang="en-US" smtClean="0"/>
              <a:pPr>
                <a:defRPr/>
              </a:pPr>
              <a:t>64</a:t>
            </a:fld>
            <a:endParaRPr lang="en-GB" altLang="en-US"/>
          </a:p>
        </p:txBody>
      </p:sp>
    </p:spTree>
    <p:extLst>
      <p:ext uri="{BB962C8B-B14F-4D97-AF65-F5344CB8AC3E}">
        <p14:creationId xmlns:p14="http://schemas.microsoft.com/office/powerpoint/2010/main" val="3422164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256"/>
            <a:ext cx="8229600" cy="1143000"/>
          </a:xfrm>
        </p:spPr>
        <p:txBody>
          <a:bodyPr/>
          <a:lstStyle/>
          <a:p>
            <a:r>
              <a:rPr lang="en-US" sz="4000" b="1" dirty="0">
                <a:solidFill>
                  <a:schemeClr val="accent2"/>
                </a:solidFill>
              </a:rPr>
              <a:t>Uncertainty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DE78A42F-AB91-DE48-A0F8-FFD3EC7645AE}"/>
              </a:ext>
            </a:extLst>
          </p:cNvPr>
          <p:cNvSpPr/>
          <p:nvPr/>
        </p:nvSpPr>
        <p:spPr>
          <a:xfrm>
            <a:off x="899592" y="1217540"/>
            <a:ext cx="7488832" cy="923330"/>
          </a:xfrm>
          <a:prstGeom prst="rect">
            <a:avLst/>
          </a:prstGeom>
        </p:spPr>
        <p:txBody>
          <a:bodyPr wrap="square">
            <a:spAutoFit/>
          </a:bodyPr>
          <a:lstStyle/>
          <a:p>
            <a:r>
              <a:rPr lang="en-US" dirty="0"/>
              <a:t>Uncertainty Sampling is a strategy for </a:t>
            </a:r>
            <a:r>
              <a:rPr lang="en-US" b="1" dirty="0"/>
              <a:t>identifying unlabeled items that are near a decision boundary</a:t>
            </a:r>
            <a:r>
              <a:rPr lang="en-US" dirty="0"/>
              <a:t> in your current Machine Learning model. </a:t>
            </a:r>
          </a:p>
        </p:txBody>
      </p:sp>
      <p:pic>
        <p:nvPicPr>
          <p:cNvPr id="7" name="Picture 6" descr="Diagram&#10;&#10;Description automatically generated">
            <a:extLst>
              <a:ext uri="{FF2B5EF4-FFF2-40B4-BE49-F238E27FC236}">
                <a16:creationId xmlns:a16="http://schemas.microsoft.com/office/drawing/2014/main" id="{25C9C1C6-56D7-674B-BCE1-E2ABC8A47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4" y="2943820"/>
            <a:ext cx="8077200" cy="3365500"/>
          </a:xfrm>
          <a:prstGeom prst="rect">
            <a:avLst/>
          </a:prstGeom>
        </p:spPr>
      </p:pic>
      <p:sp>
        <p:nvSpPr>
          <p:cNvPr id="4" name="Slide Number Placeholder 3">
            <a:extLst>
              <a:ext uri="{FF2B5EF4-FFF2-40B4-BE49-F238E27FC236}">
                <a16:creationId xmlns:a16="http://schemas.microsoft.com/office/drawing/2014/main" id="{04520485-B8A2-A04B-9480-CCC873F6BD64}"/>
              </a:ext>
            </a:extLst>
          </p:cNvPr>
          <p:cNvSpPr>
            <a:spLocks noGrp="1"/>
          </p:cNvSpPr>
          <p:nvPr>
            <p:ph type="sldNum" sz="quarter" idx="12"/>
          </p:nvPr>
        </p:nvSpPr>
        <p:spPr/>
        <p:txBody>
          <a:bodyPr/>
          <a:lstStyle/>
          <a:p>
            <a:pPr>
              <a:defRPr/>
            </a:pPr>
            <a:fld id="{740F825C-949B-974C-AB99-C3CE0C97A40B}" type="slidenum">
              <a:rPr lang="en-GB" altLang="en-US" smtClean="0"/>
              <a:pPr>
                <a:defRPr/>
              </a:pPr>
              <a:t>65</a:t>
            </a:fld>
            <a:endParaRPr lang="en-GB" altLang="en-US"/>
          </a:p>
        </p:txBody>
      </p:sp>
    </p:spTree>
    <p:extLst>
      <p:ext uri="{BB962C8B-B14F-4D97-AF65-F5344CB8AC3E}">
        <p14:creationId xmlns:p14="http://schemas.microsoft.com/office/powerpoint/2010/main" val="89749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256"/>
            <a:ext cx="8229600" cy="1143000"/>
          </a:xfrm>
        </p:spPr>
        <p:txBody>
          <a:bodyPr/>
          <a:lstStyle/>
          <a:p>
            <a:r>
              <a:rPr lang="en-US" sz="4000" b="1" dirty="0">
                <a:solidFill>
                  <a:schemeClr val="accent2"/>
                </a:solidFill>
              </a:rPr>
              <a:t>Uncertainty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pic>
        <p:nvPicPr>
          <p:cNvPr id="7" name="Picture 6" descr="Chart&#10;&#10;Description automatically generated">
            <a:extLst>
              <a:ext uri="{FF2B5EF4-FFF2-40B4-BE49-F238E27FC236}">
                <a16:creationId xmlns:a16="http://schemas.microsoft.com/office/drawing/2014/main" id="{B4372B30-5D4F-794C-BB8D-2039DFDA3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390" y="1028175"/>
            <a:ext cx="5206532" cy="5725299"/>
          </a:xfrm>
          <a:prstGeom prst="rect">
            <a:avLst/>
          </a:prstGeom>
        </p:spPr>
      </p:pic>
      <p:sp>
        <p:nvSpPr>
          <p:cNvPr id="3" name="Slide Number Placeholder 2">
            <a:extLst>
              <a:ext uri="{FF2B5EF4-FFF2-40B4-BE49-F238E27FC236}">
                <a16:creationId xmlns:a16="http://schemas.microsoft.com/office/drawing/2014/main" id="{60B49F43-0A7F-8048-A66C-4F176821F53D}"/>
              </a:ext>
            </a:extLst>
          </p:cNvPr>
          <p:cNvSpPr>
            <a:spLocks noGrp="1"/>
          </p:cNvSpPr>
          <p:nvPr>
            <p:ph type="sldNum" sz="quarter" idx="12"/>
          </p:nvPr>
        </p:nvSpPr>
        <p:spPr/>
        <p:txBody>
          <a:bodyPr/>
          <a:lstStyle/>
          <a:p>
            <a:pPr>
              <a:defRPr/>
            </a:pPr>
            <a:fld id="{740F825C-949B-974C-AB99-C3CE0C97A40B}" type="slidenum">
              <a:rPr lang="en-GB" altLang="en-US" smtClean="0"/>
              <a:pPr>
                <a:defRPr/>
              </a:pPr>
              <a:t>66</a:t>
            </a:fld>
            <a:endParaRPr lang="en-GB" altLang="en-US"/>
          </a:p>
        </p:txBody>
      </p:sp>
    </p:spTree>
    <p:extLst>
      <p:ext uri="{BB962C8B-B14F-4D97-AF65-F5344CB8AC3E}">
        <p14:creationId xmlns:p14="http://schemas.microsoft.com/office/powerpoint/2010/main" val="3141127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256"/>
            <a:ext cx="8229600" cy="1143000"/>
          </a:xfrm>
        </p:spPr>
        <p:txBody>
          <a:bodyPr/>
          <a:lstStyle/>
          <a:p>
            <a:r>
              <a:rPr lang="en-US" sz="4000" b="1" dirty="0">
                <a:solidFill>
                  <a:schemeClr val="accent2"/>
                </a:solidFill>
              </a:rPr>
              <a:t>Uncertainty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C0FB6AF1-8025-6D4D-8D1A-F270CD5E815B}"/>
              </a:ext>
            </a:extLst>
          </p:cNvPr>
          <p:cNvSpPr/>
          <p:nvPr/>
        </p:nvSpPr>
        <p:spPr>
          <a:xfrm>
            <a:off x="899592" y="1377642"/>
            <a:ext cx="7488832" cy="3693319"/>
          </a:xfrm>
          <a:prstGeom prst="rect">
            <a:avLst/>
          </a:prstGeom>
        </p:spPr>
        <p:txBody>
          <a:bodyPr wrap="square">
            <a:spAutoFit/>
          </a:bodyPr>
          <a:lstStyle/>
          <a:p>
            <a:r>
              <a:rPr lang="en-US" b="1" dirty="0"/>
              <a:t>There are many algorithms for calculating uncertainty following the same principles:</a:t>
            </a:r>
          </a:p>
          <a:p>
            <a:endParaRPr lang="en-US" dirty="0"/>
          </a:p>
          <a:p>
            <a:r>
              <a:rPr lang="en-US" dirty="0"/>
              <a:t>Apply the uncertainty sampling algorithm to a large pool of predictions in order to generate a single uncertainty score for each item.</a:t>
            </a:r>
          </a:p>
          <a:p>
            <a:endParaRPr lang="en-US" dirty="0"/>
          </a:p>
          <a:p>
            <a:endParaRPr lang="en-US" dirty="0"/>
          </a:p>
          <a:p>
            <a:pPr marL="285750" indent="-285750">
              <a:buFont typeface="Wingdings" pitchFamily="2" charset="2"/>
              <a:buChar char="§"/>
            </a:pPr>
            <a:r>
              <a:rPr lang="en-US" dirty="0"/>
              <a:t>Rank the predictions by the uncertainty score.</a:t>
            </a:r>
          </a:p>
          <a:p>
            <a:pPr marL="285750" indent="-285750">
              <a:buFont typeface="Wingdings" pitchFamily="2" charset="2"/>
              <a:buChar char="§"/>
            </a:pPr>
            <a:endParaRPr lang="en-US" dirty="0"/>
          </a:p>
          <a:p>
            <a:pPr marL="285750" indent="-285750">
              <a:buFont typeface="Wingdings" pitchFamily="2" charset="2"/>
              <a:buChar char="§"/>
            </a:pPr>
            <a:r>
              <a:rPr lang="en-US" dirty="0"/>
              <a:t>Select the top N most uncertain items for human review</a:t>
            </a:r>
          </a:p>
          <a:p>
            <a:pPr marL="285750" indent="-285750">
              <a:buFont typeface="Wingdings" pitchFamily="2" charset="2"/>
              <a:buChar char="§"/>
            </a:pPr>
            <a:endParaRPr lang="en-US" dirty="0"/>
          </a:p>
          <a:p>
            <a:pPr marL="285750" indent="-285750">
              <a:buFont typeface="Wingdings" pitchFamily="2" charset="2"/>
              <a:buChar char="§"/>
            </a:pPr>
            <a:r>
              <a:rPr lang="en-US" dirty="0"/>
              <a:t>Obtain human labels for the top N items, retrain the model with those items, and iterate on the processes.</a:t>
            </a:r>
          </a:p>
        </p:txBody>
      </p:sp>
      <p:sp>
        <p:nvSpPr>
          <p:cNvPr id="4" name="Slide Number Placeholder 3">
            <a:extLst>
              <a:ext uri="{FF2B5EF4-FFF2-40B4-BE49-F238E27FC236}">
                <a16:creationId xmlns:a16="http://schemas.microsoft.com/office/drawing/2014/main" id="{5C93E024-8C6C-5B4F-AE1B-3AD2C5EF2D9E}"/>
              </a:ext>
            </a:extLst>
          </p:cNvPr>
          <p:cNvSpPr>
            <a:spLocks noGrp="1"/>
          </p:cNvSpPr>
          <p:nvPr>
            <p:ph type="sldNum" sz="quarter" idx="12"/>
          </p:nvPr>
        </p:nvSpPr>
        <p:spPr/>
        <p:txBody>
          <a:bodyPr/>
          <a:lstStyle/>
          <a:p>
            <a:pPr>
              <a:defRPr/>
            </a:pPr>
            <a:fld id="{740F825C-949B-974C-AB99-C3CE0C97A40B}" type="slidenum">
              <a:rPr lang="en-GB" altLang="en-US" smtClean="0"/>
              <a:pPr>
                <a:defRPr/>
              </a:pPr>
              <a:t>67</a:t>
            </a:fld>
            <a:endParaRPr lang="en-GB" altLang="en-US"/>
          </a:p>
        </p:txBody>
      </p:sp>
    </p:spTree>
    <p:extLst>
      <p:ext uri="{BB962C8B-B14F-4D97-AF65-F5344CB8AC3E}">
        <p14:creationId xmlns:p14="http://schemas.microsoft.com/office/powerpoint/2010/main" val="399220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Data Sampling using Semi-supervision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Slide Number Placeholder 2">
            <a:extLst>
              <a:ext uri="{FF2B5EF4-FFF2-40B4-BE49-F238E27FC236}">
                <a16:creationId xmlns:a16="http://schemas.microsoft.com/office/drawing/2014/main" id="{345D1CDB-7AFE-194F-8D29-84D5611E9ABD}"/>
              </a:ext>
            </a:extLst>
          </p:cNvPr>
          <p:cNvSpPr>
            <a:spLocks noGrp="1"/>
          </p:cNvSpPr>
          <p:nvPr>
            <p:ph type="sldNum" sz="quarter" idx="12"/>
          </p:nvPr>
        </p:nvSpPr>
        <p:spPr/>
        <p:txBody>
          <a:bodyPr/>
          <a:lstStyle/>
          <a:p>
            <a:pPr>
              <a:defRPr/>
            </a:pPr>
            <a:fld id="{740F825C-949B-974C-AB99-C3CE0C97A40B}" type="slidenum">
              <a:rPr lang="en-GB" altLang="en-US" smtClean="0"/>
              <a:pPr>
                <a:defRPr/>
              </a:pPr>
              <a:t>68</a:t>
            </a:fld>
            <a:endParaRPr lang="en-GB" altLang="en-US"/>
          </a:p>
        </p:txBody>
      </p:sp>
    </p:spTree>
    <p:extLst>
      <p:ext uri="{BB962C8B-B14F-4D97-AF65-F5344CB8AC3E}">
        <p14:creationId xmlns:p14="http://schemas.microsoft.com/office/powerpoint/2010/main" val="1064306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256"/>
            <a:ext cx="8229600" cy="1143000"/>
          </a:xfrm>
        </p:spPr>
        <p:txBody>
          <a:bodyPr/>
          <a:lstStyle/>
          <a:p>
            <a:r>
              <a:rPr lang="en-US" sz="4000" b="1" dirty="0">
                <a:solidFill>
                  <a:schemeClr val="accent2"/>
                </a:solidFill>
              </a:rPr>
              <a:t>Semi Supervised Sampling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4" name="Rectangle 3">
            <a:extLst>
              <a:ext uri="{FF2B5EF4-FFF2-40B4-BE49-F238E27FC236}">
                <a16:creationId xmlns:a16="http://schemas.microsoft.com/office/drawing/2014/main" id="{F2E8BB61-BE67-C743-9EEC-845846AA54F2}"/>
              </a:ext>
            </a:extLst>
          </p:cNvPr>
          <p:cNvSpPr/>
          <p:nvPr/>
        </p:nvSpPr>
        <p:spPr>
          <a:xfrm>
            <a:off x="755576" y="1947141"/>
            <a:ext cx="7848872" cy="2554545"/>
          </a:xfrm>
          <a:prstGeom prst="rect">
            <a:avLst/>
          </a:prstGeom>
        </p:spPr>
        <p:txBody>
          <a:bodyPr wrap="square">
            <a:spAutoFit/>
          </a:bodyPr>
          <a:lstStyle/>
          <a:p>
            <a:pPr marL="285750" indent="-285750">
              <a:buFont typeface="Wingdings" pitchFamily="2" charset="2"/>
              <a:buChar char="§"/>
            </a:pPr>
            <a:r>
              <a:rPr lang="en-US" sz="2000" dirty="0"/>
              <a:t>Semi-supervised learning is an approach to machine learning that combines a small amount of labeled data with a large amount of unlabeled data during training.</a:t>
            </a:r>
          </a:p>
          <a:p>
            <a:pPr marL="285750" indent="-285750">
              <a:buFont typeface="Wingdings" pitchFamily="2" charset="2"/>
              <a:buChar char="§"/>
            </a:pPr>
            <a:endParaRPr lang="en-US" sz="2000" dirty="0"/>
          </a:p>
          <a:p>
            <a:pPr marL="285750" indent="-285750">
              <a:buFont typeface="Wingdings" pitchFamily="2" charset="2"/>
              <a:buChar char="§"/>
            </a:pPr>
            <a:r>
              <a:rPr lang="en-US" sz="2000" dirty="0"/>
              <a:t>It is possible to sample training data from unlabeled pool using the trained model learned from labeled data </a:t>
            </a:r>
          </a:p>
          <a:p>
            <a:pPr marL="285750" indent="-285750">
              <a:buFont typeface="Wingdings" pitchFamily="2" charset="2"/>
              <a:buChar char="§"/>
            </a:pPr>
            <a:endParaRPr lang="en-US" sz="2000" dirty="0"/>
          </a:p>
          <a:p>
            <a:endParaRPr lang="en-US" sz="2000" dirty="0"/>
          </a:p>
        </p:txBody>
      </p:sp>
      <p:sp>
        <p:nvSpPr>
          <p:cNvPr id="3" name="Slide Number Placeholder 2">
            <a:extLst>
              <a:ext uri="{FF2B5EF4-FFF2-40B4-BE49-F238E27FC236}">
                <a16:creationId xmlns:a16="http://schemas.microsoft.com/office/drawing/2014/main" id="{DF90D042-93E5-9440-93E8-E281C3D255DA}"/>
              </a:ext>
            </a:extLst>
          </p:cNvPr>
          <p:cNvSpPr>
            <a:spLocks noGrp="1"/>
          </p:cNvSpPr>
          <p:nvPr>
            <p:ph type="sldNum" sz="quarter" idx="12"/>
          </p:nvPr>
        </p:nvSpPr>
        <p:spPr/>
        <p:txBody>
          <a:bodyPr/>
          <a:lstStyle/>
          <a:p>
            <a:pPr>
              <a:defRPr/>
            </a:pPr>
            <a:fld id="{740F825C-949B-974C-AB99-C3CE0C97A40B}" type="slidenum">
              <a:rPr lang="en-GB" altLang="en-US" smtClean="0"/>
              <a:pPr>
                <a:defRPr/>
              </a:pPr>
              <a:t>69</a:t>
            </a:fld>
            <a:endParaRPr lang="en-GB" altLang="en-US"/>
          </a:p>
        </p:txBody>
      </p:sp>
    </p:spTree>
    <p:extLst>
      <p:ext uri="{BB962C8B-B14F-4D97-AF65-F5344CB8AC3E}">
        <p14:creationId xmlns:p14="http://schemas.microsoft.com/office/powerpoint/2010/main" val="331747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0CF38FCA-64E3-9442-830B-3310CC038128}"/>
              </a:ext>
            </a:extLst>
          </p:cNvPr>
          <p:cNvSpPr/>
          <p:nvPr/>
        </p:nvSpPr>
        <p:spPr>
          <a:xfrm>
            <a:off x="971600" y="1421731"/>
            <a:ext cx="6696744" cy="3139321"/>
          </a:xfrm>
          <a:prstGeom prst="rect">
            <a:avLst/>
          </a:prstGeom>
        </p:spPr>
        <p:txBody>
          <a:bodyPr wrap="square">
            <a:spAutoFit/>
          </a:bodyPr>
          <a:lstStyle/>
          <a:p>
            <a:r>
              <a:rPr lang="en-US" dirty="0"/>
              <a:t>The </a:t>
            </a:r>
            <a:r>
              <a:rPr lang="en-US" b="1" dirty="0"/>
              <a:t>encode()</a:t>
            </a:r>
            <a:r>
              <a:rPr lang="en-US" dirty="0"/>
              <a:t> method returns an encoded version of the string. </a:t>
            </a:r>
          </a:p>
          <a:p>
            <a:endParaRPr lang="en-US" dirty="0"/>
          </a:p>
          <a:p>
            <a:r>
              <a:rPr lang="en-US" b="1" dirty="0"/>
              <a:t>Default encoding is the current default string encoding</a:t>
            </a:r>
            <a:r>
              <a:rPr lang="en-US" dirty="0"/>
              <a:t>. The errors may be given to set a different error handling scheme.</a:t>
            </a:r>
          </a:p>
          <a:p>
            <a:endParaRPr lang="en-US" dirty="0"/>
          </a:p>
          <a:p>
            <a:endParaRPr lang="en-US" dirty="0"/>
          </a:p>
          <a:p>
            <a:r>
              <a:rPr lang="en-US" b="1" dirty="0"/>
              <a:t>Syntax</a:t>
            </a:r>
          </a:p>
          <a:p>
            <a:endParaRPr lang="en-US" b="1" dirty="0"/>
          </a:p>
          <a:p>
            <a:r>
              <a:rPr lang="en-US" dirty="0"/>
              <a:t>Following is the syntax for </a:t>
            </a:r>
            <a:r>
              <a:rPr lang="en-US" b="1" dirty="0"/>
              <a:t>encode()</a:t>
            </a:r>
            <a:r>
              <a:rPr lang="en-US" dirty="0"/>
              <a:t> method −</a:t>
            </a:r>
          </a:p>
          <a:p>
            <a:endParaRPr lang="en-US" dirty="0"/>
          </a:p>
          <a:p>
            <a:r>
              <a:rPr lang="en-US" dirty="0" err="1"/>
              <a:t>str.encode</a:t>
            </a:r>
            <a:r>
              <a:rPr lang="en-US" dirty="0"/>
              <a:t>(encoding = 'UTF-8',errors = 'strict')</a:t>
            </a:r>
          </a:p>
        </p:txBody>
      </p:sp>
      <p:sp>
        <p:nvSpPr>
          <p:cNvPr id="3" name="Slide Number Placeholder 2">
            <a:extLst>
              <a:ext uri="{FF2B5EF4-FFF2-40B4-BE49-F238E27FC236}">
                <a16:creationId xmlns:a16="http://schemas.microsoft.com/office/drawing/2014/main" id="{67A789DF-04C6-4744-9D33-34C5CE6FECA5}"/>
              </a:ext>
            </a:extLst>
          </p:cNvPr>
          <p:cNvSpPr>
            <a:spLocks noGrp="1"/>
          </p:cNvSpPr>
          <p:nvPr>
            <p:ph type="sldNum" sz="quarter" idx="12"/>
          </p:nvPr>
        </p:nvSpPr>
        <p:spPr/>
        <p:txBody>
          <a:bodyPr/>
          <a:lstStyle/>
          <a:p>
            <a:pPr>
              <a:defRPr/>
            </a:pPr>
            <a:fld id="{740F825C-949B-974C-AB99-C3CE0C97A40B}" type="slidenum">
              <a:rPr lang="en-GB" altLang="en-US" smtClean="0"/>
              <a:pPr>
                <a:defRPr/>
              </a:pPr>
              <a:t>7</a:t>
            </a:fld>
            <a:endParaRPr lang="en-GB" altLang="en-US"/>
          </a:p>
        </p:txBody>
      </p:sp>
    </p:spTree>
    <p:extLst>
      <p:ext uri="{BB962C8B-B14F-4D97-AF65-F5344CB8AC3E}">
        <p14:creationId xmlns:p14="http://schemas.microsoft.com/office/powerpoint/2010/main" val="392043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857500"/>
            <a:ext cx="8229600" cy="1143000"/>
          </a:xfrm>
        </p:spPr>
        <p:txBody>
          <a:bodyPr/>
          <a:lstStyle/>
          <a:p>
            <a:r>
              <a:rPr lang="en-US" sz="4000" b="1" dirty="0">
                <a:solidFill>
                  <a:schemeClr val="accent2"/>
                </a:solidFill>
              </a:rPr>
              <a:t>Data Sampling Approach – </a:t>
            </a:r>
            <a:br>
              <a:rPr lang="en-US" sz="4000" b="1" dirty="0">
                <a:solidFill>
                  <a:schemeClr val="accent2"/>
                </a:solidFill>
              </a:rPr>
            </a:br>
            <a:r>
              <a:rPr lang="en-US" sz="4000" b="1" dirty="0">
                <a:solidFill>
                  <a:schemeClr val="accent2"/>
                </a:solidFill>
              </a:rPr>
              <a:t>Additional Details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D623CF7B-B943-4644-8C1E-892D6707E932}"/>
              </a:ext>
            </a:extLst>
          </p:cNvPr>
          <p:cNvSpPr/>
          <p:nvPr/>
        </p:nvSpPr>
        <p:spPr>
          <a:xfrm>
            <a:off x="385192" y="5803523"/>
            <a:ext cx="8373616" cy="646331"/>
          </a:xfrm>
          <a:prstGeom prst="rect">
            <a:avLst/>
          </a:prstGeom>
        </p:spPr>
        <p:txBody>
          <a:bodyPr wrap="square">
            <a:spAutoFit/>
          </a:bodyPr>
          <a:lstStyle/>
          <a:p>
            <a:r>
              <a:rPr lang="en-US" dirty="0"/>
              <a:t>https://imbalanced-</a:t>
            </a:r>
            <a:r>
              <a:rPr lang="en-US" dirty="0" err="1"/>
              <a:t>learn.readthedocs.io</a:t>
            </a:r>
            <a:r>
              <a:rPr lang="en-US" dirty="0"/>
              <a:t>/</a:t>
            </a:r>
            <a:r>
              <a:rPr lang="en-US" dirty="0" err="1"/>
              <a:t>en</a:t>
            </a:r>
            <a:r>
              <a:rPr lang="en-US" dirty="0"/>
              <a:t>/stable/</a:t>
            </a:r>
            <a:r>
              <a:rPr lang="en-US" dirty="0" err="1"/>
              <a:t>over_sampling.html#smote-adasyn</a:t>
            </a:r>
            <a:endParaRPr lang="en-US" dirty="0"/>
          </a:p>
        </p:txBody>
      </p:sp>
      <p:sp>
        <p:nvSpPr>
          <p:cNvPr id="3" name="Slide Number Placeholder 2">
            <a:extLst>
              <a:ext uri="{FF2B5EF4-FFF2-40B4-BE49-F238E27FC236}">
                <a16:creationId xmlns:a16="http://schemas.microsoft.com/office/drawing/2014/main" id="{94624BC0-2270-7747-A924-73C739DA7F8E}"/>
              </a:ext>
            </a:extLst>
          </p:cNvPr>
          <p:cNvSpPr>
            <a:spLocks noGrp="1"/>
          </p:cNvSpPr>
          <p:nvPr>
            <p:ph type="sldNum" sz="quarter" idx="12"/>
          </p:nvPr>
        </p:nvSpPr>
        <p:spPr/>
        <p:txBody>
          <a:bodyPr/>
          <a:lstStyle/>
          <a:p>
            <a:pPr>
              <a:defRPr/>
            </a:pPr>
            <a:fld id="{740F825C-949B-974C-AB99-C3CE0C97A40B}" type="slidenum">
              <a:rPr lang="en-GB" altLang="en-US" smtClean="0"/>
              <a:pPr>
                <a:defRPr/>
              </a:pPr>
              <a:t>70</a:t>
            </a:fld>
            <a:endParaRPr lang="en-GB" altLang="en-US"/>
          </a:p>
        </p:txBody>
      </p:sp>
    </p:spTree>
    <p:extLst>
      <p:ext uri="{BB962C8B-B14F-4D97-AF65-F5344CB8AC3E}">
        <p14:creationId xmlns:p14="http://schemas.microsoft.com/office/powerpoint/2010/main" val="4164147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Naïve Random Oversampling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id="{2CBB7569-0803-1040-95A4-CAECCB333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46" y="1556792"/>
            <a:ext cx="7354846" cy="2733526"/>
          </a:xfrm>
          <a:prstGeom prst="rect">
            <a:avLst/>
          </a:prstGeom>
        </p:spPr>
      </p:pic>
      <p:pic>
        <p:nvPicPr>
          <p:cNvPr id="6" name="Picture 5" descr="Text&#10;&#10;Description automatically generated">
            <a:extLst>
              <a:ext uri="{FF2B5EF4-FFF2-40B4-BE49-F238E27FC236}">
                <a16:creationId xmlns:a16="http://schemas.microsoft.com/office/drawing/2014/main" id="{2045FC75-3C8F-E942-AB67-2AD9D74FB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46" y="4890754"/>
            <a:ext cx="3516850" cy="1103944"/>
          </a:xfrm>
          <a:prstGeom prst="rect">
            <a:avLst/>
          </a:prstGeom>
        </p:spPr>
      </p:pic>
      <p:sp>
        <p:nvSpPr>
          <p:cNvPr id="8" name="Slide Number Placeholder 7">
            <a:extLst>
              <a:ext uri="{FF2B5EF4-FFF2-40B4-BE49-F238E27FC236}">
                <a16:creationId xmlns:a16="http://schemas.microsoft.com/office/drawing/2014/main" id="{AAB6C295-C611-A742-A4E6-15472F7D2655}"/>
              </a:ext>
            </a:extLst>
          </p:cNvPr>
          <p:cNvSpPr>
            <a:spLocks noGrp="1"/>
          </p:cNvSpPr>
          <p:nvPr>
            <p:ph type="sldNum" sz="quarter" idx="12"/>
          </p:nvPr>
        </p:nvSpPr>
        <p:spPr/>
        <p:txBody>
          <a:bodyPr/>
          <a:lstStyle/>
          <a:p>
            <a:pPr>
              <a:defRPr/>
            </a:pPr>
            <a:fld id="{740F825C-949B-974C-AB99-C3CE0C97A40B}" type="slidenum">
              <a:rPr lang="en-GB" altLang="en-US" smtClean="0"/>
              <a:pPr>
                <a:defRPr/>
              </a:pPr>
              <a:t>71</a:t>
            </a:fld>
            <a:endParaRPr lang="en-GB" altLang="en-US"/>
          </a:p>
        </p:txBody>
      </p:sp>
    </p:spTree>
    <p:extLst>
      <p:ext uri="{BB962C8B-B14F-4D97-AF65-F5344CB8AC3E}">
        <p14:creationId xmlns:p14="http://schemas.microsoft.com/office/powerpoint/2010/main" val="895152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Naïve Random Oversampling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9D2B54DC-44F7-5F41-9C93-DB21587BC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6" y="1688943"/>
            <a:ext cx="8229600" cy="3985686"/>
          </a:xfrm>
          <a:prstGeom prst="rect">
            <a:avLst/>
          </a:prstGeom>
        </p:spPr>
      </p:pic>
      <p:sp>
        <p:nvSpPr>
          <p:cNvPr id="7" name="Slide Number Placeholder 6">
            <a:extLst>
              <a:ext uri="{FF2B5EF4-FFF2-40B4-BE49-F238E27FC236}">
                <a16:creationId xmlns:a16="http://schemas.microsoft.com/office/drawing/2014/main" id="{C47A8EDA-BD79-4C4B-BE96-CC3E777CD8F2}"/>
              </a:ext>
            </a:extLst>
          </p:cNvPr>
          <p:cNvSpPr>
            <a:spLocks noGrp="1"/>
          </p:cNvSpPr>
          <p:nvPr>
            <p:ph type="sldNum" sz="quarter" idx="12"/>
          </p:nvPr>
        </p:nvSpPr>
        <p:spPr/>
        <p:txBody>
          <a:bodyPr/>
          <a:lstStyle/>
          <a:p>
            <a:pPr>
              <a:defRPr/>
            </a:pPr>
            <a:fld id="{740F825C-949B-974C-AB99-C3CE0C97A40B}" type="slidenum">
              <a:rPr lang="en-GB" altLang="en-US" smtClean="0"/>
              <a:pPr>
                <a:defRPr/>
              </a:pPr>
              <a:t>72</a:t>
            </a:fld>
            <a:endParaRPr lang="en-GB" altLang="en-US"/>
          </a:p>
        </p:txBody>
      </p:sp>
    </p:spTree>
    <p:extLst>
      <p:ext uri="{BB962C8B-B14F-4D97-AF65-F5344CB8AC3E}">
        <p14:creationId xmlns:p14="http://schemas.microsoft.com/office/powerpoint/2010/main" val="1519509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 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0C346BAD-161B-4E46-9B4B-825118EAE9B9}"/>
              </a:ext>
            </a:extLst>
          </p:cNvPr>
          <p:cNvSpPr/>
          <p:nvPr/>
        </p:nvSpPr>
        <p:spPr>
          <a:xfrm>
            <a:off x="827584" y="1889291"/>
            <a:ext cx="7704856" cy="1477328"/>
          </a:xfrm>
          <a:prstGeom prst="rect">
            <a:avLst/>
          </a:prstGeom>
        </p:spPr>
        <p:txBody>
          <a:bodyPr wrap="square">
            <a:spAutoFit/>
          </a:bodyPr>
          <a:lstStyle/>
          <a:p>
            <a:r>
              <a:rPr lang="en-US" dirty="0"/>
              <a:t>Two popular methods to over-sample minority classes: </a:t>
            </a:r>
          </a:p>
          <a:p>
            <a:endParaRPr lang="en-US" dirty="0"/>
          </a:p>
          <a:p>
            <a:pPr marL="400050" indent="-400050">
              <a:buAutoNum type="romanLcParenBoth"/>
            </a:pPr>
            <a:r>
              <a:rPr lang="en-US" b="1" dirty="0"/>
              <a:t>The Synthetic Minority Oversampling Technique</a:t>
            </a:r>
            <a:r>
              <a:rPr lang="en-US" dirty="0"/>
              <a:t> (SMOTE) [1]</a:t>
            </a:r>
          </a:p>
          <a:p>
            <a:pPr marL="400050" indent="-400050">
              <a:buAutoNum type="romanLcParenBoth"/>
            </a:pPr>
            <a:endParaRPr lang="en-US" dirty="0"/>
          </a:p>
          <a:p>
            <a:pPr marL="400050" indent="-400050">
              <a:buAutoNum type="romanLcParenBoth"/>
            </a:pPr>
            <a:r>
              <a:rPr lang="en-US" b="1" dirty="0"/>
              <a:t>The Adaptive Synthetic (ADASYN) sampling method</a:t>
            </a:r>
            <a:r>
              <a:rPr lang="en-US" dirty="0"/>
              <a:t> [2] </a:t>
            </a:r>
          </a:p>
        </p:txBody>
      </p:sp>
      <p:sp>
        <p:nvSpPr>
          <p:cNvPr id="10" name="Rectangle 9">
            <a:extLst>
              <a:ext uri="{FF2B5EF4-FFF2-40B4-BE49-F238E27FC236}">
                <a16:creationId xmlns:a16="http://schemas.microsoft.com/office/drawing/2014/main" id="{A354EEBD-A8FF-FC42-9070-4E5AFCB95BE6}"/>
              </a:ext>
            </a:extLst>
          </p:cNvPr>
          <p:cNvSpPr/>
          <p:nvPr/>
        </p:nvSpPr>
        <p:spPr>
          <a:xfrm>
            <a:off x="302839" y="4221088"/>
            <a:ext cx="8517631" cy="1754326"/>
          </a:xfrm>
          <a:prstGeom prst="rect">
            <a:avLst/>
          </a:prstGeom>
        </p:spPr>
        <p:txBody>
          <a:bodyPr wrap="square">
            <a:spAutoFit/>
          </a:bodyPr>
          <a:lstStyle/>
          <a:p>
            <a:r>
              <a:rPr lang="en-US" dirty="0">
                <a:solidFill>
                  <a:schemeClr val="bg2"/>
                </a:solidFill>
              </a:rPr>
              <a:t>[1] He, </a:t>
            </a:r>
            <a:r>
              <a:rPr lang="en-US" dirty="0" err="1">
                <a:solidFill>
                  <a:schemeClr val="bg2"/>
                </a:solidFill>
              </a:rPr>
              <a:t>Haibo</a:t>
            </a:r>
            <a:r>
              <a:rPr lang="en-US" dirty="0">
                <a:solidFill>
                  <a:schemeClr val="bg2"/>
                </a:solidFill>
              </a:rPr>
              <a:t>, Yang Bai, Edwardo A. Garcia, and </a:t>
            </a:r>
            <a:r>
              <a:rPr lang="en-US" dirty="0" err="1">
                <a:solidFill>
                  <a:schemeClr val="bg2"/>
                </a:solidFill>
              </a:rPr>
              <a:t>Shutao</a:t>
            </a:r>
            <a:r>
              <a:rPr lang="en-US" dirty="0">
                <a:solidFill>
                  <a:schemeClr val="bg2"/>
                </a:solidFill>
              </a:rPr>
              <a:t> Li. “ADASYN: Adaptive synthetic sampling approach for imbalanced learning,” In IEEE International Joint Conference on Neural Networks (IEEE World Congress on Computational Intelligence), pp. 1322-1328, 2008.</a:t>
            </a:r>
          </a:p>
          <a:p>
            <a:endParaRPr lang="en-US" dirty="0">
              <a:solidFill>
                <a:schemeClr val="bg2"/>
              </a:solidFill>
            </a:endParaRPr>
          </a:p>
          <a:p>
            <a:endParaRPr lang="en-US" dirty="0"/>
          </a:p>
        </p:txBody>
      </p:sp>
      <p:graphicFrame>
        <p:nvGraphicFramePr>
          <p:cNvPr id="11" name="Table 10">
            <a:extLst>
              <a:ext uri="{FF2B5EF4-FFF2-40B4-BE49-F238E27FC236}">
                <a16:creationId xmlns:a16="http://schemas.microsoft.com/office/drawing/2014/main" id="{FCA97452-71D4-6641-8C0B-C4FA4EAF813A}"/>
              </a:ext>
            </a:extLst>
          </p:cNvPr>
          <p:cNvGraphicFramePr>
            <a:graphicFrameLocks noGrp="1"/>
          </p:cNvGraphicFramePr>
          <p:nvPr/>
        </p:nvGraphicFramePr>
        <p:xfrm>
          <a:off x="302839" y="5730224"/>
          <a:ext cx="8229600" cy="914400"/>
        </p:xfrm>
        <a:graphic>
          <a:graphicData uri="http://schemas.openxmlformats.org/drawingml/2006/table">
            <a:tbl>
              <a:tblPr/>
              <a:tblGrid>
                <a:gridCol w="8229600">
                  <a:extLst>
                    <a:ext uri="{9D8B030D-6E8A-4147-A177-3AD203B41FA5}">
                      <a16:colId xmlns:a16="http://schemas.microsoft.com/office/drawing/2014/main" val="1818449332"/>
                    </a:ext>
                  </a:extLst>
                </a:gridCol>
              </a:tblGrid>
              <a:tr h="0">
                <a:tc>
                  <a:txBody>
                    <a:bodyPr/>
                    <a:lstStyle/>
                    <a:p>
                      <a:r>
                        <a:rPr lang="en-US" dirty="0">
                          <a:solidFill>
                            <a:schemeClr val="bg2"/>
                          </a:solidFill>
                        </a:rPr>
                        <a:t>[2] N. V. Chawla, K. W. Bowyer, L. </a:t>
                      </a:r>
                      <a:r>
                        <a:rPr lang="en-US" dirty="0" err="1">
                          <a:solidFill>
                            <a:schemeClr val="bg2"/>
                          </a:solidFill>
                        </a:rPr>
                        <a:t>O.Hall</a:t>
                      </a:r>
                      <a:r>
                        <a:rPr lang="en-US" dirty="0">
                          <a:solidFill>
                            <a:schemeClr val="bg2"/>
                          </a:solidFill>
                        </a:rPr>
                        <a:t>, W. P. </a:t>
                      </a:r>
                      <a:r>
                        <a:rPr lang="en-US" dirty="0" err="1">
                          <a:solidFill>
                            <a:schemeClr val="bg2"/>
                          </a:solidFill>
                        </a:rPr>
                        <a:t>Kegelmeyer</a:t>
                      </a:r>
                      <a:r>
                        <a:rPr lang="en-US" dirty="0">
                          <a:solidFill>
                            <a:schemeClr val="bg2"/>
                          </a:solidFill>
                        </a:rPr>
                        <a:t>, “SMOTE: synthetic minority over-sampling technique,” Journal of artificial intelligence research, 16, 321-357, 2002.</a:t>
                      </a:r>
                    </a:p>
                  </a:txBody>
                  <a:tcPr anchor="ctr">
                    <a:lnL>
                      <a:noFill/>
                    </a:lnL>
                    <a:lnR>
                      <a:noFill/>
                    </a:lnR>
                    <a:lnT>
                      <a:noFill/>
                    </a:lnT>
                    <a:lnB>
                      <a:noFill/>
                    </a:lnB>
                  </a:tcPr>
                </a:tc>
                <a:extLst>
                  <a:ext uri="{0D108BD9-81ED-4DB2-BD59-A6C34878D82A}">
                    <a16:rowId xmlns:a16="http://schemas.microsoft.com/office/drawing/2014/main" val="2084489716"/>
                  </a:ext>
                </a:extLst>
              </a:tr>
            </a:tbl>
          </a:graphicData>
        </a:graphic>
      </p:graphicFrame>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80130A6E-4844-6542-88C0-E7457C3428EE}"/>
              </a:ext>
            </a:extLst>
          </p:cNvPr>
          <p:cNvSpPr>
            <a:spLocks noGrp="1"/>
          </p:cNvSpPr>
          <p:nvPr>
            <p:ph type="sldNum" sz="quarter" idx="12"/>
          </p:nvPr>
        </p:nvSpPr>
        <p:spPr/>
        <p:txBody>
          <a:bodyPr/>
          <a:lstStyle/>
          <a:p>
            <a:pPr>
              <a:defRPr/>
            </a:pPr>
            <a:fld id="{740F825C-949B-974C-AB99-C3CE0C97A40B}" type="slidenum">
              <a:rPr lang="en-GB" altLang="en-US" smtClean="0"/>
              <a:pPr>
                <a:defRPr/>
              </a:pPr>
              <a:t>73</a:t>
            </a:fld>
            <a:endParaRPr lang="en-GB" altLang="en-US"/>
          </a:p>
        </p:txBody>
      </p:sp>
    </p:spTree>
    <p:extLst>
      <p:ext uri="{BB962C8B-B14F-4D97-AF65-F5344CB8AC3E}">
        <p14:creationId xmlns:p14="http://schemas.microsoft.com/office/powerpoint/2010/main" val="3889805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 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670CE2F-399E-6D4B-ABC1-E898E3C93347}"/>
              </a:ext>
            </a:extLst>
          </p:cNvPr>
          <p:cNvSpPr/>
          <p:nvPr/>
        </p:nvSpPr>
        <p:spPr>
          <a:xfrm>
            <a:off x="457200" y="1556792"/>
            <a:ext cx="8229600" cy="4801314"/>
          </a:xfrm>
          <a:prstGeom prst="rect">
            <a:avLst/>
          </a:prstGeom>
        </p:spPr>
        <p:txBody>
          <a:bodyPr wrap="square">
            <a:spAutoFit/>
          </a:bodyPr>
          <a:lstStyle/>
          <a:p>
            <a:pPr marL="285750" indent="-285750">
              <a:buFont typeface="Arial" panose="020B0604020202020204" pitchFamily="34" charset="0"/>
              <a:buChar char="•"/>
            </a:pPr>
            <a:r>
              <a:rPr lang="en-US" dirty="0"/>
              <a:t>While the </a:t>
            </a:r>
            <a:r>
              <a:rPr lang="en-US" dirty="0">
                <a:hlinkClick r:id="rId3" tooltip="imblearn.over_sampling.RandomOverSampler"/>
              </a:rPr>
              <a:t>RandomOverSampler</a:t>
            </a:r>
            <a:r>
              <a:rPr lang="en-US" dirty="0"/>
              <a:t> is over-sampling by duplicating some of the original samples of the minority class, </a:t>
            </a:r>
            <a:r>
              <a:rPr lang="en-US" dirty="0">
                <a:hlinkClick r:id="rId4" tooltip="imblearn.over_sampling.SMOTE"/>
              </a:rPr>
              <a:t>SMOTE</a:t>
            </a:r>
            <a:r>
              <a:rPr lang="en-US" dirty="0"/>
              <a:t> and </a:t>
            </a:r>
            <a:r>
              <a:rPr lang="en-US" dirty="0">
                <a:hlinkClick r:id="rId5" tooltip="imblearn.over_sampling.ADASYN"/>
              </a:rPr>
              <a:t>ADASYN</a:t>
            </a:r>
            <a:r>
              <a:rPr lang="en-US" dirty="0"/>
              <a:t> generate new samples in by interpolation.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samples used to interpolate/generate new synthetic samples differ.</a:t>
            </a:r>
          </a:p>
          <a:p>
            <a:pPr marL="285750" indent="-285750">
              <a:buFont typeface="Arial" panose="020B0604020202020204" pitchFamily="34" charset="0"/>
              <a:buChar char="•"/>
            </a:pPr>
            <a:endParaRPr lang="en-US" dirty="0">
              <a:hlinkClick r:id=""/>
            </a:endParaRPr>
          </a:p>
          <a:p>
            <a:pPr marL="285750" indent="-285750">
              <a:buFont typeface="Arial" panose="020B0604020202020204" pitchFamily="34" charset="0"/>
              <a:buChar char="•"/>
            </a:pPr>
            <a:r>
              <a:rPr lang="en-US" dirty="0">
                <a:hlinkClick r:id=""/>
              </a:rPr>
              <a:t>ADASYN</a:t>
            </a:r>
            <a:r>
              <a:rPr lang="en-US" dirty="0"/>
              <a:t> </a:t>
            </a:r>
            <a:r>
              <a:rPr lang="en-US" b="1" dirty="0"/>
              <a:t>focuses on generating samples next to the original samples which are wrongly classified using a k-Nearest Neighbors classifier.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solidFill>
                  <a:schemeClr val="bg2"/>
                </a:solidFill>
              </a:rPr>
              <a:t>The ADASYN algorithm selects samples in accordance with a non uniform distribution. </a:t>
            </a:r>
          </a:p>
          <a:p>
            <a:pPr marL="742950" lvl="1" indent="-285750">
              <a:buFont typeface="Arial" panose="020B0604020202020204" pitchFamily="34" charset="0"/>
              <a:buChar char="•"/>
            </a:pPr>
            <a:endParaRPr lang="en-US" dirty="0">
              <a:solidFill>
                <a:schemeClr val="bg2"/>
              </a:solidFill>
            </a:endParaRPr>
          </a:p>
          <a:p>
            <a:pPr marL="742950" lvl="1" indent="-285750">
              <a:buFont typeface="Arial" panose="020B0604020202020204" pitchFamily="34" charset="0"/>
              <a:buChar char="•"/>
            </a:pPr>
            <a:r>
              <a:rPr lang="en-US" dirty="0">
                <a:solidFill>
                  <a:schemeClr val="bg2"/>
                </a:solidFill>
              </a:rPr>
              <a:t>The probability of choosing a particular example directly depends on the number of points in the nearest neighborhood belonging to other categories</a:t>
            </a:r>
            <a:endParaRPr lang="en-US" b="1" dirty="0">
              <a:solidFill>
                <a:schemeClr val="bg2"/>
              </a:solidFill>
            </a:endParaRP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F30663A-12C6-8C41-9A15-1946E6F05050}"/>
              </a:ext>
            </a:extLst>
          </p:cNvPr>
          <p:cNvSpPr>
            <a:spLocks noGrp="1"/>
          </p:cNvSpPr>
          <p:nvPr>
            <p:ph type="sldNum" sz="quarter" idx="12"/>
          </p:nvPr>
        </p:nvSpPr>
        <p:spPr/>
        <p:txBody>
          <a:bodyPr/>
          <a:lstStyle/>
          <a:p>
            <a:pPr>
              <a:defRPr/>
            </a:pPr>
            <a:fld id="{740F825C-949B-974C-AB99-C3CE0C97A40B}" type="slidenum">
              <a:rPr lang="en-GB" altLang="en-US" smtClean="0"/>
              <a:pPr>
                <a:defRPr/>
              </a:pPr>
              <a:t>74</a:t>
            </a:fld>
            <a:endParaRPr lang="en-GB" altLang="en-US"/>
          </a:p>
        </p:txBody>
      </p:sp>
    </p:spTree>
    <p:extLst>
      <p:ext uri="{BB962C8B-B14F-4D97-AF65-F5344CB8AC3E}">
        <p14:creationId xmlns:p14="http://schemas.microsoft.com/office/powerpoint/2010/main" val="3000566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 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670CE2F-399E-6D4B-ABC1-E898E3C93347}"/>
              </a:ext>
            </a:extLst>
          </p:cNvPr>
          <p:cNvSpPr/>
          <p:nvPr/>
        </p:nvSpPr>
        <p:spPr>
          <a:xfrm>
            <a:off x="446163" y="1716827"/>
            <a:ext cx="8229600" cy="1846659"/>
          </a:xfrm>
          <a:prstGeom prst="rect">
            <a:avLst/>
          </a:prstGeom>
        </p:spPr>
        <p:txBody>
          <a:bodyPr wrap="square">
            <a:spAutoFit/>
          </a:bodyPr>
          <a:lstStyle/>
          <a:p>
            <a:r>
              <a:rPr lang="en-US" sz="2000" b="1" dirty="0"/>
              <a:t>The basic implementation of </a:t>
            </a:r>
            <a:r>
              <a:rPr lang="en-US" sz="2000" b="1" dirty="0">
                <a:hlinkClick r:id="rId3" tooltip="imblearn.over_sampling.SMOTE"/>
              </a:rPr>
              <a:t>SMOTE</a:t>
            </a:r>
            <a:r>
              <a:rPr lang="en-US" sz="2000" b="1" dirty="0"/>
              <a:t> will not make any distinction between easy and hard samples to be classified using the nearest neighbors rule.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2"/>
                </a:solidFill>
              </a:rPr>
              <a:t>Therefore, the decision function found during training will be different among the algorithms.</a:t>
            </a:r>
          </a:p>
        </p:txBody>
      </p:sp>
      <p:sp>
        <p:nvSpPr>
          <p:cNvPr id="4" name="Slide Number Placeholder 3">
            <a:extLst>
              <a:ext uri="{FF2B5EF4-FFF2-40B4-BE49-F238E27FC236}">
                <a16:creationId xmlns:a16="http://schemas.microsoft.com/office/drawing/2014/main" id="{1F30663A-12C6-8C41-9A15-1946E6F05050}"/>
              </a:ext>
            </a:extLst>
          </p:cNvPr>
          <p:cNvSpPr>
            <a:spLocks noGrp="1"/>
          </p:cNvSpPr>
          <p:nvPr>
            <p:ph type="sldNum" sz="quarter" idx="12"/>
          </p:nvPr>
        </p:nvSpPr>
        <p:spPr/>
        <p:txBody>
          <a:bodyPr/>
          <a:lstStyle/>
          <a:p>
            <a:pPr>
              <a:defRPr/>
            </a:pPr>
            <a:fld id="{740F825C-949B-974C-AB99-C3CE0C97A40B}" type="slidenum">
              <a:rPr lang="en-GB" altLang="en-US" smtClean="0"/>
              <a:pPr>
                <a:defRPr/>
              </a:pPr>
              <a:t>75</a:t>
            </a:fld>
            <a:endParaRPr lang="en-GB" altLang="en-US"/>
          </a:p>
        </p:txBody>
      </p:sp>
    </p:spTree>
    <p:extLst>
      <p:ext uri="{BB962C8B-B14F-4D97-AF65-F5344CB8AC3E}">
        <p14:creationId xmlns:p14="http://schemas.microsoft.com/office/powerpoint/2010/main" val="559886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3218" y="231836"/>
            <a:ext cx="8229600" cy="1143000"/>
          </a:xfrm>
        </p:spPr>
        <p:txBody>
          <a:bodyPr/>
          <a:lstStyle/>
          <a:p>
            <a:r>
              <a:rPr lang="en-US" sz="4000" b="1" dirty="0">
                <a:solidFill>
                  <a:schemeClr val="accent2"/>
                </a:solidFill>
              </a:rPr>
              <a:t>Original SMOTE Paper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F31C6A2A-251E-A34D-91DA-FC427A83D52A}"/>
              </a:ext>
            </a:extLst>
          </p:cNvPr>
          <p:cNvSpPr/>
          <p:nvPr/>
        </p:nvSpPr>
        <p:spPr>
          <a:xfrm>
            <a:off x="769397" y="1928224"/>
            <a:ext cx="3317960" cy="369332"/>
          </a:xfrm>
          <a:prstGeom prst="rect">
            <a:avLst/>
          </a:prstGeom>
        </p:spPr>
        <p:txBody>
          <a:bodyPr wrap="none">
            <a:spAutoFit/>
          </a:bodyPr>
          <a:lstStyle/>
          <a:p>
            <a:r>
              <a:rPr lang="en-US" dirty="0"/>
              <a:t>https://</a:t>
            </a:r>
            <a:r>
              <a:rPr lang="en-US" dirty="0" err="1"/>
              <a:t>arxiv.org</a:t>
            </a:r>
            <a:r>
              <a:rPr lang="en-US" dirty="0"/>
              <a:t>/abs/1106.1813</a:t>
            </a:r>
          </a:p>
        </p:txBody>
      </p:sp>
      <p:sp>
        <p:nvSpPr>
          <p:cNvPr id="4" name="Rectangle 3">
            <a:extLst>
              <a:ext uri="{FF2B5EF4-FFF2-40B4-BE49-F238E27FC236}">
                <a16:creationId xmlns:a16="http://schemas.microsoft.com/office/drawing/2014/main" id="{76960CE2-279B-7746-84AC-DB9CA88DA184}"/>
              </a:ext>
            </a:extLst>
          </p:cNvPr>
          <p:cNvSpPr/>
          <p:nvPr/>
        </p:nvSpPr>
        <p:spPr>
          <a:xfrm>
            <a:off x="755576" y="1466864"/>
            <a:ext cx="6552728" cy="369332"/>
          </a:xfrm>
          <a:prstGeom prst="rect">
            <a:avLst/>
          </a:prstGeom>
        </p:spPr>
        <p:txBody>
          <a:bodyPr wrap="square">
            <a:spAutoFit/>
          </a:bodyPr>
          <a:lstStyle/>
          <a:p>
            <a:r>
              <a:rPr lang="en-US" dirty="0">
                <a:hlinkClick r:id="rId3"/>
              </a:rPr>
              <a:t>SMOTE: Synthetic Minority Over-sampling Technique</a:t>
            </a:r>
            <a:endParaRPr lang="en-US" dirty="0"/>
          </a:p>
        </p:txBody>
      </p:sp>
      <p:sp>
        <p:nvSpPr>
          <p:cNvPr id="5" name="Rectangle 4">
            <a:extLst>
              <a:ext uri="{FF2B5EF4-FFF2-40B4-BE49-F238E27FC236}">
                <a16:creationId xmlns:a16="http://schemas.microsoft.com/office/drawing/2014/main" id="{72870EA2-B7B7-2A4F-BD9A-C6E0D464E788}"/>
              </a:ext>
            </a:extLst>
          </p:cNvPr>
          <p:cNvSpPr/>
          <p:nvPr/>
        </p:nvSpPr>
        <p:spPr>
          <a:xfrm>
            <a:off x="755576" y="2713785"/>
            <a:ext cx="7704856" cy="3139321"/>
          </a:xfrm>
          <a:prstGeom prst="rect">
            <a:avLst/>
          </a:prstGeom>
        </p:spPr>
        <p:txBody>
          <a:bodyPr wrap="square">
            <a:spAutoFit/>
          </a:bodyPr>
          <a:lstStyle/>
          <a:p>
            <a:r>
              <a:rPr lang="en-US" b="1" dirty="0"/>
              <a:t>SMOTE works by selecting examples that are close in the feature space, drawing a line between the examples in the feature space and drawing a new sample at a point along that line.</a:t>
            </a:r>
          </a:p>
          <a:p>
            <a:endParaRPr lang="en-US" dirty="0"/>
          </a:p>
          <a:p>
            <a:pPr marL="285750" indent="-285750">
              <a:buFont typeface="Arial" panose="020B0604020202020204" pitchFamily="34" charset="0"/>
              <a:buChar char="•"/>
            </a:pPr>
            <a:r>
              <a:rPr lang="en-US" dirty="0"/>
              <a:t>Specifically, a random example from the minority class is first chosen. Then </a:t>
            </a:r>
            <a:r>
              <a:rPr lang="en-US" i="1" dirty="0"/>
              <a:t>k</a:t>
            </a:r>
            <a:r>
              <a:rPr lang="en-US" dirty="0"/>
              <a:t> of the nearest neighbors for that example are found (typically </a:t>
            </a:r>
            <a:r>
              <a:rPr lang="en-US" i="1" dirty="0"/>
              <a:t>k=5</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randomly selected neighbor is chosen and a synthetic example is created at a randomly selected point between the two examples in feature space.</a:t>
            </a:r>
          </a:p>
        </p:txBody>
      </p:sp>
      <p:sp>
        <p:nvSpPr>
          <p:cNvPr id="6" name="Slide Number Placeholder 5">
            <a:extLst>
              <a:ext uri="{FF2B5EF4-FFF2-40B4-BE49-F238E27FC236}">
                <a16:creationId xmlns:a16="http://schemas.microsoft.com/office/drawing/2014/main" id="{6401CE6A-9692-AC48-B2F1-6F78CAFC80BA}"/>
              </a:ext>
            </a:extLst>
          </p:cNvPr>
          <p:cNvSpPr>
            <a:spLocks noGrp="1"/>
          </p:cNvSpPr>
          <p:nvPr>
            <p:ph type="sldNum" sz="quarter" idx="12"/>
          </p:nvPr>
        </p:nvSpPr>
        <p:spPr/>
        <p:txBody>
          <a:bodyPr/>
          <a:lstStyle/>
          <a:p>
            <a:pPr>
              <a:defRPr/>
            </a:pPr>
            <a:fld id="{740F825C-949B-974C-AB99-C3CE0C97A40B}" type="slidenum">
              <a:rPr lang="en-GB" altLang="en-US" smtClean="0"/>
              <a:pPr>
                <a:defRPr/>
              </a:pPr>
              <a:t>76</a:t>
            </a:fld>
            <a:endParaRPr lang="en-GB" altLang="en-US"/>
          </a:p>
        </p:txBody>
      </p:sp>
    </p:spTree>
    <p:extLst>
      <p:ext uri="{BB962C8B-B14F-4D97-AF65-F5344CB8AC3E}">
        <p14:creationId xmlns:p14="http://schemas.microsoft.com/office/powerpoint/2010/main" val="2159603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 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E7B1EEA4-9CBE-F348-A9D0-0243F1E6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39" y="2397542"/>
            <a:ext cx="6489421" cy="2615634"/>
          </a:xfrm>
          <a:prstGeom prst="rect">
            <a:avLst/>
          </a:prstGeom>
        </p:spPr>
      </p:pic>
      <p:sp>
        <p:nvSpPr>
          <p:cNvPr id="6" name="Slide Number Placeholder 5">
            <a:extLst>
              <a:ext uri="{FF2B5EF4-FFF2-40B4-BE49-F238E27FC236}">
                <a16:creationId xmlns:a16="http://schemas.microsoft.com/office/drawing/2014/main" id="{17942705-5D65-3840-90D3-F5E14D973805}"/>
              </a:ext>
            </a:extLst>
          </p:cNvPr>
          <p:cNvSpPr>
            <a:spLocks noGrp="1"/>
          </p:cNvSpPr>
          <p:nvPr>
            <p:ph type="sldNum" sz="quarter" idx="12"/>
          </p:nvPr>
        </p:nvSpPr>
        <p:spPr/>
        <p:txBody>
          <a:bodyPr/>
          <a:lstStyle/>
          <a:p>
            <a:pPr>
              <a:defRPr/>
            </a:pPr>
            <a:fld id="{740F825C-949B-974C-AB99-C3CE0C97A40B}" type="slidenum">
              <a:rPr lang="en-GB" altLang="en-US" smtClean="0"/>
              <a:pPr>
                <a:defRPr/>
              </a:pPr>
              <a:t>77</a:t>
            </a:fld>
            <a:endParaRPr lang="en-GB" altLang="en-US"/>
          </a:p>
        </p:txBody>
      </p:sp>
    </p:spTree>
    <p:extLst>
      <p:ext uri="{BB962C8B-B14F-4D97-AF65-F5344CB8AC3E}">
        <p14:creationId xmlns:p14="http://schemas.microsoft.com/office/powerpoint/2010/main" val="2745205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F59CD3DC-270A-5D4E-997F-936221D4A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55" y="1796860"/>
            <a:ext cx="7702885" cy="3720372"/>
          </a:xfrm>
          <a:prstGeom prst="rect">
            <a:avLst/>
          </a:prstGeom>
        </p:spPr>
      </p:pic>
      <p:sp>
        <p:nvSpPr>
          <p:cNvPr id="6" name="Slide Number Placeholder 5">
            <a:extLst>
              <a:ext uri="{FF2B5EF4-FFF2-40B4-BE49-F238E27FC236}">
                <a16:creationId xmlns:a16="http://schemas.microsoft.com/office/drawing/2014/main" id="{C87B9BA5-2577-644D-BD3E-DCED18775ECF}"/>
              </a:ext>
            </a:extLst>
          </p:cNvPr>
          <p:cNvSpPr>
            <a:spLocks noGrp="1"/>
          </p:cNvSpPr>
          <p:nvPr>
            <p:ph type="sldNum" sz="quarter" idx="12"/>
          </p:nvPr>
        </p:nvSpPr>
        <p:spPr/>
        <p:txBody>
          <a:bodyPr/>
          <a:lstStyle/>
          <a:p>
            <a:pPr>
              <a:defRPr/>
            </a:pPr>
            <a:fld id="{740F825C-949B-974C-AB99-C3CE0C97A40B}" type="slidenum">
              <a:rPr lang="en-GB" altLang="en-US" smtClean="0"/>
              <a:pPr>
                <a:defRPr/>
              </a:pPr>
              <a:t>78</a:t>
            </a:fld>
            <a:endParaRPr lang="en-GB" altLang="en-US"/>
          </a:p>
        </p:txBody>
      </p:sp>
    </p:spTree>
    <p:extLst>
      <p:ext uri="{BB962C8B-B14F-4D97-AF65-F5344CB8AC3E}">
        <p14:creationId xmlns:p14="http://schemas.microsoft.com/office/powerpoint/2010/main" val="2077184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71779" y="213376"/>
            <a:ext cx="8229600" cy="1143000"/>
          </a:xfrm>
        </p:spPr>
        <p:txBody>
          <a:bodyPr/>
          <a:lstStyle/>
          <a:p>
            <a:r>
              <a:rPr lang="en-US" sz="4000" b="1" dirty="0">
                <a:solidFill>
                  <a:schemeClr val="accent2"/>
                </a:solidFill>
              </a:rPr>
              <a:t>From Random Over Sampling to SMOTE and ADASYN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12" name="Rectangle 1">
            <a:extLst>
              <a:ext uri="{FF2B5EF4-FFF2-40B4-BE49-F238E27FC236}">
                <a16:creationId xmlns:a16="http://schemas.microsoft.com/office/drawing/2014/main" id="{DF8EC0E4-DD6D-8841-88A5-25E0FF4108AC}"/>
              </a:ext>
            </a:extLst>
          </p:cNvPr>
          <p:cNvSpPr>
            <a:spLocks noChangeArrowheads="1"/>
          </p:cNvSpPr>
          <p:nvPr/>
        </p:nvSpPr>
        <p:spPr bwMode="auto">
          <a:xfrm>
            <a:off x="457200" y="34051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a map&#10;&#10;Description automatically generated">
            <a:extLst>
              <a:ext uri="{FF2B5EF4-FFF2-40B4-BE49-F238E27FC236}">
                <a16:creationId xmlns:a16="http://schemas.microsoft.com/office/drawing/2014/main" id="{28A57E33-CE42-6C48-8003-DD7FF07F2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00" y="1722799"/>
            <a:ext cx="7380312" cy="3685958"/>
          </a:xfrm>
          <a:prstGeom prst="rect">
            <a:avLst/>
          </a:prstGeom>
        </p:spPr>
      </p:pic>
      <p:sp>
        <p:nvSpPr>
          <p:cNvPr id="6" name="Slide Number Placeholder 5">
            <a:extLst>
              <a:ext uri="{FF2B5EF4-FFF2-40B4-BE49-F238E27FC236}">
                <a16:creationId xmlns:a16="http://schemas.microsoft.com/office/drawing/2014/main" id="{1797DC94-A310-6442-BF02-E3F21E800F4C}"/>
              </a:ext>
            </a:extLst>
          </p:cNvPr>
          <p:cNvSpPr>
            <a:spLocks noGrp="1"/>
          </p:cNvSpPr>
          <p:nvPr>
            <p:ph type="sldNum" sz="quarter" idx="12"/>
          </p:nvPr>
        </p:nvSpPr>
        <p:spPr/>
        <p:txBody>
          <a:bodyPr/>
          <a:lstStyle/>
          <a:p>
            <a:pPr>
              <a:defRPr/>
            </a:pPr>
            <a:fld id="{740F825C-949B-974C-AB99-C3CE0C97A40B}" type="slidenum">
              <a:rPr lang="en-GB" altLang="en-US" smtClean="0"/>
              <a:pPr>
                <a:defRPr/>
              </a:pPr>
              <a:t>79</a:t>
            </a:fld>
            <a:endParaRPr lang="en-GB" altLang="en-US"/>
          </a:p>
        </p:txBody>
      </p:sp>
    </p:spTree>
    <p:extLst>
      <p:ext uri="{BB962C8B-B14F-4D97-AF65-F5344CB8AC3E}">
        <p14:creationId xmlns:p14="http://schemas.microsoft.com/office/powerpoint/2010/main" val="144386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647564" y="1684784"/>
            <a:ext cx="7848872" cy="4524315"/>
          </a:xfrm>
          <a:prstGeom prst="rect">
            <a:avLst/>
          </a:prstGeom>
        </p:spPr>
        <p:txBody>
          <a:bodyPr wrap="square">
            <a:spAutoFit/>
          </a:bodyPr>
          <a:lstStyle/>
          <a:p>
            <a:endParaRPr lang="en-US" b="1" dirty="0"/>
          </a:p>
          <a:p>
            <a:endParaRPr lang="en-US" dirty="0">
              <a:solidFill>
                <a:schemeClr val="bg2"/>
              </a:solidFill>
            </a:endParaRPr>
          </a:p>
          <a:p>
            <a:endParaRPr lang="en-US" dirty="0">
              <a:solidFill>
                <a:schemeClr val="bg2"/>
              </a:solidFill>
            </a:endParaRPr>
          </a:p>
          <a:p>
            <a:endParaRPr lang="en-US" dirty="0">
              <a:solidFill>
                <a:schemeClr val="bg2"/>
              </a:solidFill>
            </a:endParaRPr>
          </a:p>
          <a:p>
            <a:r>
              <a:rPr lang="en-US" dirty="0">
                <a:solidFill>
                  <a:schemeClr val="bg2"/>
                </a:solidFill>
              </a:rPr>
              <a:t># encode it to a different encoding, replacing characters that raise errors </a:t>
            </a:r>
          </a:p>
          <a:p>
            <a:endParaRPr lang="en-US" dirty="0"/>
          </a:p>
          <a:p>
            <a:r>
              <a:rPr lang="en-US" dirty="0"/>
              <a:t>after = </a:t>
            </a:r>
            <a:r>
              <a:rPr lang="en-US" dirty="0" err="1"/>
              <a:t>before.encode</a:t>
            </a:r>
            <a:r>
              <a:rPr lang="en-US" dirty="0"/>
              <a:t>("utf-8", errors="replace") </a:t>
            </a:r>
          </a:p>
          <a:p>
            <a:endParaRPr lang="en-US" dirty="0"/>
          </a:p>
          <a:p>
            <a:r>
              <a:rPr lang="en-US" dirty="0">
                <a:solidFill>
                  <a:schemeClr val="bg2"/>
                </a:solidFill>
              </a:rPr>
              <a:t># check the type</a:t>
            </a:r>
            <a:r>
              <a:rPr lang="en-US" dirty="0"/>
              <a:t> </a:t>
            </a:r>
          </a:p>
          <a:p>
            <a:endParaRPr lang="en-US" dirty="0"/>
          </a:p>
          <a:p>
            <a:r>
              <a:rPr lang="en-US" dirty="0"/>
              <a:t>type(after)</a:t>
            </a:r>
          </a:p>
          <a:p>
            <a:endParaRPr lang="en-US" dirty="0"/>
          </a:p>
          <a:p>
            <a:r>
              <a:rPr lang="en-US" dirty="0"/>
              <a:t>print(before)</a:t>
            </a:r>
          </a:p>
          <a:p>
            <a:r>
              <a:rPr lang="en-US" dirty="0"/>
              <a:t>print(after)</a:t>
            </a:r>
          </a:p>
          <a:p>
            <a:endParaRPr lang="en-US" dirty="0"/>
          </a:p>
          <a:p>
            <a:endParaRPr lang="en-US" dirty="0"/>
          </a:p>
        </p:txBody>
      </p:sp>
      <p:sp>
        <p:nvSpPr>
          <p:cNvPr id="5" name="Rectangle 4">
            <a:extLst>
              <a:ext uri="{FF2B5EF4-FFF2-40B4-BE49-F238E27FC236}">
                <a16:creationId xmlns:a16="http://schemas.microsoft.com/office/drawing/2014/main" id="{2BD47BFB-BF0E-6B40-AE32-ABEC109FE32B}"/>
              </a:ext>
            </a:extLst>
          </p:cNvPr>
          <p:cNvSpPr/>
          <p:nvPr/>
        </p:nvSpPr>
        <p:spPr>
          <a:xfrm>
            <a:off x="645790" y="1556792"/>
            <a:ext cx="7428304" cy="1200329"/>
          </a:xfrm>
          <a:prstGeom prst="rect">
            <a:avLst/>
          </a:prstGeom>
        </p:spPr>
        <p:txBody>
          <a:bodyPr wrap="square">
            <a:spAutoFit/>
          </a:bodyPr>
          <a:lstStyle/>
          <a:p>
            <a:r>
              <a:rPr lang="en-US" dirty="0"/>
              <a:t>The other data is the </a:t>
            </a:r>
            <a:r>
              <a:rPr lang="en-US" dirty="0">
                <a:hlinkClick r:id="rId2"/>
              </a:rPr>
              <a:t>bytes</a:t>
            </a:r>
            <a:r>
              <a:rPr lang="en-US" dirty="0"/>
              <a:t> data type, which is a sequence of integers. </a:t>
            </a:r>
          </a:p>
          <a:p>
            <a:endParaRPr lang="en-US" dirty="0"/>
          </a:p>
          <a:p>
            <a:r>
              <a:rPr lang="en-US" b="1" dirty="0"/>
              <a:t>You can convert a string into bytes by specifying which encoding it's in:</a:t>
            </a:r>
          </a:p>
        </p:txBody>
      </p:sp>
      <p:sp>
        <p:nvSpPr>
          <p:cNvPr id="4" name="Rectangle 3">
            <a:extLst>
              <a:ext uri="{FF2B5EF4-FFF2-40B4-BE49-F238E27FC236}">
                <a16:creationId xmlns:a16="http://schemas.microsoft.com/office/drawing/2014/main" id="{B1D9133A-EE4F-5044-8649-71A463110FD2}"/>
              </a:ext>
            </a:extLst>
          </p:cNvPr>
          <p:cNvSpPr/>
          <p:nvPr/>
        </p:nvSpPr>
        <p:spPr>
          <a:xfrm>
            <a:off x="645790" y="5785745"/>
            <a:ext cx="7428304" cy="646331"/>
          </a:xfrm>
          <a:prstGeom prst="rect">
            <a:avLst/>
          </a:prstGeom>
        </p:spPr>
        <p:txBody>
          <a:bodyPr wrap="square">
            <a:spAutoFit/>
          </a:bodyPr>
          <a:lstStyle/>
          <a:p>
            <a:r>
              <a:rPr lang="en-US" dirty="0">
                <a:latin typeface="Menlo" panose="020B0609030804020204" pitchFamily="49" charset="0"/>
              </a:rPr>
              <a:t>This is the euro symbol: €</a:t>
            </a:r>
          </a:p>
          <a:p>
            <a:r>
              <a:rPr lang="en-US" dirty="0" err="1">
                <a:latin typeface="Menlo" panose="020B0609030804020204" pitchFamily="49" charset="0"/>
              </a:rPr>
              <a:t>b'This</a:t>
            </a:r>
            <a:r>
              <a:rPr lang="en-US" dirty="0">
                <a:latin typeface="Menlo" panose="020B0609030804020204" pitchFamily="49" charset="0"/>
              </a:rPr>
              <a:t> is the euro symbol: \xe2\x82\</a:t>
            </a:r>
            <a:r>
              <a:rPr lang="en-US" dirty="0" err="1">
                <a:latin typeface="Menlo" panose="020B0609030804020204" pitchFamily="49" charset="0"/>
              </a:rPr>
              <a:t>xac</a:t>
            </a:r>
            <a:r>
              <a:rPr lang="en-US" dirty="0">
                <a:latin typeface="Menlo" panose="020B0609030804020204" pitchFamily="49" charset="0"/>
              </a:rPr>
              <a:t>'</a:t>
            </a:r>
            <a:endParaRPr lang="en-US" dirty="0">
              <a:effectLst/>
              <a:latin typeface="Menlo" panose="020B0609030804020204" pitchFamily="49" charset="0"/>
            </a:endParaRPr>
          </a:p>
        </p:txBody>
      </p:sp>
      <p:sp>
        <p:nvSpPr>
          <p:cNvPr id="6" name="Slide Number Placeholder 5">
            <a:extLst>
              <a:ext uri="{FF2B5EF4-FFF2-40B4-BE49-F238E27FC236}">
                <a16:creationId xmlns:a16="http://schemas.microsoft.com/office/drawing/2014/main" id="{B5A32491-D64B-FB4D-A5E7-6C9A1CF47B12}"/>
              </a:ext>
            </a:extLst>
          </p:cNvPr>
          <p:cNvSpPr>
            <a:spLocks noGrp="1"/>
          </p:cNvSpPr>
          <p:nvPr>
            <p:ph type="sldNum" sz="quarter" idx="12"/>
          </p:nvPr>
        </p:nvSpPr>
        <p:spPr/>
        <p:txBody>
          <a:bodyPr/>
          <a:lstStyle/>
          <a:p>
            <a:pPr>
              <a:defRPr/>
            </a:pPr>
            <a:fld id="{740F825C-949B-974C-AB99-C3CE0C97A40B}" type="slidenum">
              <a:rPr lang="en-GB" altLang="en-US" smtClean="0"/>
              <a:pPr>
                <a:defRPr/>
              </a:pPr>
              <a:t>8</a:t>
            </a:fld>
            <a:endParaRPr lang="en-GB" altLang="en-US"/>
          </a:p>
        </p:txBody>
      </p:sp>
    </p:spTree>
    <p:extLst>
      <p:ext uri="{BB962C8B-B14F-4D97-AF65-F5344CB8AC3E}">
        <p14:creationId xmlns:p14="http://schemas.microsoft.com/office/powerpoint/2010/main" val="1777128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B3AB54C7-EE5A-4A49-9BCB-B4A4F8D43D79}"/>
              </a:ext>
            </a:extLst>
          </p:cNvPr>
          <p:cNvSpPr/>
          <p:nvPr/>
        </p:nvSpPr>
        <p:spPr>
          <a:xfrm>
            <a:off x="763711" y="1347133"/>
            <a:ext cx="7920880" cy="2739211"/>
          </a:xfrm>
          <a:prstGeom prst="rect">
            <a:avLst/>
          </a:prstGeom>
        </p:spPr>
        <p:txBody>
          <a:bodyPr wrap="square">
            <a:spAutoFit/>
          </a:bodyPr>
          <a:lstStyle/>
          <a:p>
            <a:r>
              <a:rPr lang="en-US" sz="2000" dirty="0"/>
              <a:t>SMOTE offers three additional options to generate samples. </a:t>
            </a:r>
          </a:p>
          <a:p>
            <a:endParaRPr lang="en-US" sz="2000" dirty="0"/>
          </a:p>
          <a:p>
            <a:r>
              <a:rPr lang="en-US" sz="2000" dirty="0"/>
              <a:t>Those methods focus on samples near of the border of the optimal decision function and will generate samples in the opposite direction of the nearest neighbors class. </a:t>
            </a:r>
          </a:p>
          <a:p>
            <a:endParaRPr lang="en-US" dirty="0"/>
          </a:p>
          <a:p>
            <a:pPr marL="285750" indent="-285750">
              <a:buFont typeface="Arial" panose="020B0604020202020204" pitchFamily="34" charset="0"/>
              <a:buChar char="•"/>
            </a:pPr>
            <a:r>
              <a:rPr lang="en-US" dirty="0" err="1"/>
              <a:t>BorderlineSMOTE</a:t>
            </a:r>
            <a:endParaRPr lang="en-US" dirty="0"/>
          </a:p>
          <a:p>
            <a:pPr marL="285750" indent="-285750">
              <a:buFont typeface="Arial" panose="020B0604020202020204" pitchFamily="34" charset="0"/>
              <a:buChar char="•"/>
            </a:pPr>
            <a:r>
              <a:rPr lang="en-US" dirty="0"/>
              <a:t>SVMSMOTE</a:t>
            </a:r>
          </a:p>
          <a:p>
            <a:pPr marL="285750" indent="-285750">
              <a:buFont typeface="Arial" panose="020B0604020202020204" pitchFamily="34" charset="0"/>
              <a:buChar char="•"/>
            </a:pPr>
            <a:r>
              <a:rPr lang="en-US" dirty="0" err="1"/>
              <a:t>KMeansSMOTE</a:t>
            </a:r>
            <a:endParaRPr lang="en-US" dirty="0"/>
          </a:p>
        </p:txBody>
      </p:sp>
      <p:sp>
        <p:nvSpPr>
          <p:cNvPr id="4" name="Slide Number Placeholder 3">
            <a:extLst>
              <a:ext uri="{FF2B5EF4-FFF2-40B4-BE49-F238E27FC236}">
                <a16:creationId xmlns:a16="http://schemas.microsoft.com/office/drawing/2014/main" id="{390C7BC9-4A3B-754C-9228-AE8E288EC747}"/>
              </a:ext>
            </a:extLst>
          </p:cNvPr>
          <p:cNvSpPr>
            <a:spLocks noGrp="1"/>
          </p:cNvSpPr>
          <p:nvPr>
            <p:ph type="sldNum" sz="quarter" idx="12"/>
          </p:nvPr>
        </p:nvSpPr>
        <p:spPr/>
        <p:txBody>
          <a:bodyPr/>
          <a:lstStyle/>
          <a:p>
            <a:pPr>
              <a:defRPr/>
            </a:pPr>
            <a:fld id="{740F825C-949B-974C-AB99-C3CE0C97A40B}" type="slidenum">
              <a:rPr lang="en-GB" altLang="en-US" smtClean="0"/>
              <a:pPr>
                <a:defRPr/>
              </a:pPr>
              <a:t>80</a:t>
            </a:fld>
            <a:endParaRPr lang="en-GB" altLang="en-US"/>
          </a:p>
        </p:txBody>
      </p:sp>
    </p:spTree>
    <p:extLst>
      <p:ext uri="{BB962C8B-B14F-4D97-AF65-F5344CB8AC3E}">
        <p14:creationId xmlns:p14="http://schemas.microsoft.com/office/powerpoint/2010/main" val="460817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Chart, scatter chart&#10;&#10;Description automatically generated">
            <a:extLst>
              <a:ext uri="{FF2B5EF4-FFF2-40B4-BE49-F238E27FC236}">
                <a16:creationId xmlns:a16="http://schemas.microsoft.com/office/drawing/2014/main" id="{7B0D4685-B019-CB44-A629-CD702D21D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92" y="943685"/>
            <a:ext cx="7552928" cy="2917363"/>
          </a:xfrm>
          <a:prstGeom prst="rect">
            <a:avLst/>
          </a:prstGeom>
        </p:spPr>
      </p:pic>
      <p:pic>
        <p:nvPicPr>
          <p:cNvPr id="7" name="Picture 6" descr="Text&#10;&#10;Description automatically generated">
            <a:extLst>
              <a:ext uri="{FF2B5EF4-FFF2-40B4-BE49-F238E27FC236}">
                <a16:creationId xmlns:a16="http://schemas.microsoft.com/office/drawing/2014/main" id="{BB7D30E2-DBDE-4046-92F3-583DBF4CF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5018236"/>
            <a:ext cx="6540500" cy="1435100"/>
          </a:xfrm>
          <a:prstGeom prst="rect">
            <a:avLst/>
          </a:prstGeom>
        </p:spPr>
      </p:pic>
      <p:sp>
        <p:nvSpPr>
          <p:cNvPr id="8" name="Rectangle 7">
            <a:extLst>
              <a:ext uri="{FF2B5EF4-FFF2-40B4-BE49-F238E27FC236}">
                <a16:creationId xmlns:a16="http://schemas.microsoft.com/office/drawing/2014/main" id="{C19BD063-EE82-8243-BD67-BC7434235A22}"/>
              </a:ext>
            </a:extLst>
          </p:cNvPr>
          <p:cNvSpPr/>
          <p:nvPr/>
        </p:nvSpPr>
        <p:spPr>
          <a:xfrm>
            <a:off x="1907704" y="4005064"/>
            <a:ext cx="4572000" cy="923330"/>
          </a:xfrm>
          <a:prstGeom prst="rect">
            <a:avLst/>
          </a:prstGeom>
        </p:spPr>
        <p:txBody>
          <a:bodyPr>
            <a:spAutoFit/>
          </a:bodyPr>
          <a:lstStyle/>
          <a:p>
            <a:r>
              <a:rPr lang="en-US" b="1" dirty="0"/>
              <a:t>The Borderline SMOTE works only with the samples lying on the boundary of the minority category</a:t>
            </a:r>
          </a:p>
        </p:txBody>
      </p:sp>
      <p:sp>
        <p:nvSpPr>
          <p:cNvPr id="9" name="Slide Number Placeholder 8">
            <a:extLst>
              <a:ext uri="{FF2B5EF4-FFF2-40B4-BE49-F238E27FC236}">
                <a16:creationId xmlns:a16="http://schemas.microsoft.com/office/drawing/2014/main" id="{9052A61E-DE62-BD4E-91C0-4A766142D877}"/>
              </a:ext>
            </a:extLst>
          </p:cNvPr>
          <p:cNvSpPr>
            <a:spLocks noGrp="1"/>
          </p:cNvSpPr>
          <p:nvPr>
            <p:ph type="sldNum" sz="quarter" idx="12"/>
          </p:nvPr>
        </p:nvSpPr>
        <p:spPr/>
        <p:txBody>
          <a:bodyPr/>
          <a:lstStyle/>
          <a:p>
            <a:pPr>
              <a:defRPr/>
            </a:pPr>
            <a:fld id="{740F825C-949B-974C-AB99-C3CE0C97A40B}" type="slidenum">
              <a:rPr lang="en-GB" altLang="en-US" smtClean="0"/>
              <a:pPr>
                <a:defRPr/>
              </a:pPr>
              <a:t>81</a:t>
            </a:fld>
            <a:endParaRPr lang="en-GB" altLang="en-US"/>
          </a:p>
        </p:txBody>
      </p:sp>
    </p:spTree>
    <p:extLst>
      <p:ext uri="{BB962C8B-B14F-4D97-AF65-F5344CB8AC3E}">
        <p14:creationId xmlns:p14="http://schemas.microsoft.com/office/powerpoint/2010/main" val="1923992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4" name="Picture 3" descr="Chart, scatter chart&#10;&#10;Description automatically generated">
            <a:extLst>
              <a:ext uri="{FF2B5EF4-FFF2-40B4-BE49-F238E27FC236}">
                <a16:creationId xmlns:a16="http://schemas.microsoft.com/office/drawing/2014/main" id="{B6AA40F3-73BD-0D42-B9D3-DCBE7862E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41" y="1340769"/>
            <a:ext cx="7047972" cy="2659612"/>
          </a:xfrm>
          <a:prstGeom prst="rect">
            <a:avLst/>
          </a:prstGeom>
        </p:spPr>
      </p:pic>
      <p:sp>
        <p:nvSpPr>
          <p:cNvPr id="6" name="Slide Number Placeholder 5">
            <a:extLst>
              <a:ext uri="{FF2B5EF4-FFF2-40B4-BE49-F238E27FC236}">
                <a16:creationId xmlns:a16="http://schemas.microsoft.com/office/drawing/2014/main" id="{B9D4B333-4372-FB44-9A68-7D1008514E8F}"/>
              </a:ext>
            </a:extLst>
          </p:cNvPr>
          <p:cNvSpPr>
            <a:spLocks noGrp="1"/>
          </p:cNvSpPr>
          <p:nvPr>
            <p:ph type="sldNum" sz="quarter" idx="12"/>
          </p:nvPr>
        </p:nvSpPr>
        <p:spPr/>
        <p:txBody>
          <a:bodyPr/>
          <a:lstStyle/>
          <a:p>
            <a:pPr>
              <a:defRPr/>
            </a:pPr>
            <a:fld id="{740F825C-949B-974C-AB99-C3CE0C97A40B}" type="slidenum">
              <a:rPr lang="en-GB" altLang="en-US" smtClean="0"/>
              <a:pPr>
                <a:defRPr/>
              </a:pPr>
              <a:t>82</a:t>
            </a:fld>
            <a:endParaRPr lang="en-GB" altLang="en-US"/>
          </a:p>
        </p:txBody>
      </p:sp>
      <p:sp>
        <p:nvSpPr>
          <p:cNvPr id="3" name="Rectangle 2">
            <a:extLst>
              <a:ext uri="{FF2B5EF4-FFF2-40B4-BE49-F238E27FC236}">
                <a16:creationId xmlns:a16="http://schemas.microsoft.com/office/drawing/2014/main" id="{AD03D634-D792-EA40-94D6-A6BF5E0CEC7F}"/>
              </a:ext>
            </a:extLst>
          </p:cNvPr>
          <p:cNvSpPr/>
          <p:nvPr/>
        </p:nvSpPr>
        <p:spPr>
          <a:xfrm>
            <a:off x="443038" y="3973643"/>
            <a:ext cx="8517633" cy="923330"/>
          </a:xfrm>
          <a:prstGeom prst="rect">
            <a:avLst/>
          </a:prstGeom>
        </p:spPr>
        <p:txBody>
          <a:bodyPr wrap="square">
            <a:spAutoFit/>
          </a:bodyPr>
          <a:lstStyle/>
          <a:p>
            <a:r>
              <a:rPr lang="en-US" b="1" dirty="0"/>
              <a:t>Oversampling for Imbalanced Learning Based on K-Means and SMOTE</a:t>
            </a:r>
          </a:p>
          <a:p>
            <a:r>
              <a:rPr lang="en-US" b="1" dirty="0">
                <a:hlinkClick r:id="rId4"/>
              </a:rPr>
              <a:t>https://arxiv.org/abs/1711.00837</a:t>
            </a:r>
            <a:endParaRPr lang="en-US" b="1" dirty="0"/>
          </a:p>
          <a:p>
            <a:endParaRPr lang="en-US" b="1" dirty="0"/>
          </a:p>
        </p:txBody>
      </p:sp>
    </p:spTree>
    <p:extLst>
      <p:ext uri="{BB962C8B-B14F-4D97-AF65-F5344CB8AC3E}">
        <p14:creationId xmlns:p14="http://schemas.microsoft.com/office/powerpoint/2010/main" val="3241056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Slide Number Placeholder 5">
            <a:extLst>
              <a:ext uri="{FF2B5EF4-FFF2-40B4-BE49-F238E27FC236}">
                <a16:creationId xmlns:a16="http://schemas.microsoft.com/office/drawing/2014/main" id="{B9D4B333-4372-FB44-9A68-7D1008514E8F}"/>
              </a:ext>
            </a:extLst>
          </p:cNvPr>
          <p:cNvSpPr>
            <a:spLocks noGrp="1"/>
          </p:cNvSpPr>
          <p:nvPr>
            <p:ph type="sldNum" sz="quarter" idx="12"/>
          </p:nvPr>
        </p:nvSpPr>
        <p:spPr/>
        <p:txBody>
          <a:bodyPr/>
          <a:lstStyle/>
          <a:p>
            <a:pPr>
              <a:defRPr/>
            </a:pPr>
            <a:fld id="{740F825C-949B-974C-AB99-C3CE0C97A40B}" type="slidenum">
              <a:rPr lang="en-GB" altLang="en-US" smtClean="0"/>
              <a:pPr>
                <a:defRPr/>
              </a:pPr>
              <a:t>83</a:t>
            </a:fld>
            <a:endParaRPr lang="en-GB" altLang="en-US"/>
          </a:p>
        </p:txBody>
      </p:sp>
      <p:sp>
        <p:nvSpPr>
          <p:cNvPr id="5" name="Rectangle 4">
            <a:extLst>
              <a:ext uri="{FF2B5EF4-FFF2-40B4-BE49-F238E27FC236}">
                <a16:creationId xmlns:a16="http://schemas.microsoft.com/office/drawing/2014/main" id="{150C6A85-7222-724B-9250-B416CA320969}"/>
              </a:ext>
            </a:extLst>
          </p:cNvPr>
          <p:cNvSpPr/>
          <p:nvPr/>
        </p:nvSpPr>
        <p:spPr>
          <a:xfrm>
            <a:off x="487915" y="1377642"/>
            <a:ext cx="8686800" cy="4708981"/>
          </a:xfrm>
          <a:prstGeom prst="rect">
            <a:avLst/>
          </a:prstGeom>
        </p:spPr>
        <p:txBody>
          <a:bodyPr wrap="square">
            <a:spAutoFit/>
          </a:bodyPr>
          <a:lstStyle/>
          <a:p>
            <a:pPr marL="342900" indent="-342900">
              <a:buFont typeface="Arial" panose="020B0604020202020204" pitchFamily="34" charset="0"/>
              <a:buChar char="•"/>
            </a:pPr>
            <a:r>
              <a:rPr lang="en-US" sz="2000" dirty="0"/>
              <a:t>K-means SMOTE consists of three steps: clustering, filtering, and oversampling.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the clustering step, the input space is clustered into k groups using k-means clustering.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filtering step selects clusters for oversampling, retaining those with a high proportion of minority class samples.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then distributes the number of synthetic samples to generate, assigning more samples to clusters where minority samples are sparsely distributed.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Finally, in the oversampling step, SMOTE is applied in each selected cluster to achieve the target ratio of minority and majority instances.</a:t>
            </a:r>
          </a:p>
        </p:txBody>
      </p:sp>
    </p:spTree>
    <p:extLst>
      <p:ext uri="{BB962C8B-B14F-4D97-AF65-F5344CB8AC3E}">
        <p14:creationId xmlns:p14="http://schemas.microsoft.com/office/powerpoint/2010/main" val="3109059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Chart, scatter chart&#10;&#10;Description automatically generated">
            <a:extLst>
              <a:ext uri="{FF2B5EF4-FFF2-40B4-BE49-F238E27FC236}">
                <a16:creationId xmlns:a16="http://schemas.microsoft.com/office/drawing/2014/main" id="{98B3B88F-6736-2D4D-A509-16CCE17F1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2966"/>
            <a:ext cx="8028384" cy="3209379"/>
          </a:xfrm>
          <a:prstGeom prst="rect">
            <a:avLst/>
          </a:prstGeom>
        </p:spPr>
      </p:pic>
      <p:sp>
        <p:nvSpPr>
          <p:cNvPr id="7" name="Slide Number Placeholder 6">
            <a:extLst>
              <a:ext uri="{FF2B5EF4-FFF2-40B4-BE49-F238E27FC236}">
                <a16:creationId xmlns:a16="http://schemas.microsoft.com/office/drawing/2014/main" id="{FB442AB4-54E9-AF4F-B687-2C62C64B6671}"/>
              </a:ext>
            </a:extLst>
          </p:cNvPr>
          <p:cNvSpPr>
            <a:spLocks noGrp="1"/>
          </p:cNvSpPr>
          <p:nvPr>
            <p:ph type="sldNum" sz="quarter" idx="12"/>
          </p:nvPr>
        </p:nvSpPr>
        <p:spPr/>
        <p:txBody>
          <a:bodyPr/>
          <a:lstStyle/>
          <a:p>
            <a:pPr>
              <a:defRPr/>
            </a:pPr>
            <a:fld id="{740F825C-949B-974C-AB99-C3CE0C97A40B}" type="slidenum">
              <a:rPr lang="en-GB" altLang="en-US" smtClean="0"/>
              <a:pPr>
                <a:defRPr/>
              </a:pPr>
              <a:t>84</a:t>
            </a:fld>
            <a:endParaRPr lang="en-GB" altLang="en-US"/>
          </a:p>
        </p:txBody>
      </p:sp>
    </p:spTree>
    <p:extLst>
      <p:ext uri="{BB962C8B-B14F-4D97-AF65-F5344CB8AC3E}">
        <p14:creationId xmlns:p14="http://schemas.microsoft.com/office/powerpoint/2010/main" val="62796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Variants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5ACBC7FF-2191-654C-B38D-9A799F19090A}"/>
              </a:ext>
            </a:extLst>
          </p:cNvPr>
          <p:cNvSpPr/>
          <p:nvPr/>
        </p:nvSpPr>
        <p:spPr>
          <a:xfrm>
            <a:off x="683568" y="1690062"/>
            <a:ext cx="8003232" cy="3477875"/>
          </a:xfrm>
          <a:prstGeom prst="rect">
            <a:avLst/>
          </a:prstGeom>
        </p:spPr>
        <p:txBody>
          <a:bodyPr wrap="square">
            <a:spAutoFit/>
          </a:bodyPr>
          <a:lstStyle/>
          <a:p>
            <a:pPr marL="342900" indent="-342900">
              <a:buFont typeface="Arial" panose="020B0604020202020204" pitchFamily="34" charset="0"/>
              <a:buChar char="•"/>
            </a:pPr>
            <a:r>
              <a:rPr lang="en-US" sz="2000" b="1" dirty="0"/>
              <a:t>Hien Nguyen, et al. suggest using an alternative of Borderline-SMOTE where an SVM algorithm is used to identify misclassified examples on the decision boundary.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Their approach is summarized in the 2009 paper titled “</a:t>
            </a:r>
            <a:r>
              <a:rPr lang="en-US" sz="2000" dirty="0">
                <a:hlinkClick r:id="rId3"/>
              </a:rPr>
              <a:t>Borderline Over-sampling For Imbalanced Data Classification</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SVM is used to locate the decision boundary defined by the support vectors and examples in the minority class that close to the support vectors become the focus for generating synthetic examples.</a:t>
            </a:r>
          </a:p>
        </p:txBody>
      </p:sp>
      <p:sp>
        <p:nvSpPr>
          <p:cNvPr id="7" name="Slide Number Placeholder 6">
            <a:extLst>
              <a:ext uri="{FF2B5EF4-FFF2-40B4-BE49-F238E27FC236}">
                <a16:creationId xmlns:a16="http://schemas.microsoft.com/office/drawing/2014/main" id="{FB442AB4-54E9-AF4F-B687-2C62C64B6671}"/>
              </a:ext>
            </a:extLst>
          </p:cNvPr>
          <p:cNvSpPr>
            <a:spLocks noGrp="1"/>
          </p:cNvSpPr>
          <p:nvPr>
            <p:ph type="sldNum" sz="quarter" idx="12"/>
          </p:nvPr>
        </p:nvSpPr>
        <p:spPr/>
        <p:txBody>
          <a:bodyPr/>
          <a:lstStyle/>
          <a:p>
            <a:pPr>
              <a:defRPr/>
            </a:pPr>
            <a:fld id="{740F825C-949B-974C-AB99-C3CE0C97A40B}" type="slidenum">
              <a:rPr lang="en-GB" altLang="en-US" smtClean="0"/>
              <a:pPr>
                <a:defRPr/>
              </a:pPr>
              <a:t>85</a:t>
            </a:fld>
            <a:endParaRPr lang="en-GB" altLang="en-US"/>
          </a:p>
        </p:txBody>
      </p:sp>
    </p:spTree>
    <p:extLst>
      <p:ext uri="{BB962C8B-B14F-4D97-AF65-F5344CB8AC3E}">
        <p14:creationId xmlns:p14="http://schemas.microsoft.com/office/powerpoint/2010/main" val="4293371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5330"/>
            <a:ext cx="8229600" cy="1143000"/>
          </a:xfrm>
        </p:spPr>
        <p:txBody>
          <a:bodyPr/>
          <a:lstStyle/>
          <a:p>
            <a:r>
              <a:rPr lang="en-US" sz="4000" b="1" dirty="0">
                <a:solidFill>
                  <a:schemeClr val="accent2"/>
                </a:solidFill>
              </a:rPr>
              <a:t>SMOTE – Practical Guidance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B3AB54C7-EE5A-4A49-9BCB-B4A4F8D43D79}"/>
              </a:ext>
            </a:extLst>
          </p:cNvPr>
          <p:cNvSpPr/>
          <p:nvPr/>
        </p:nvSpPr>
        <p:spPr>
          <a:xfrm>
            <a:off x="899592" y="1169575"/>
            <a:ext cx="7920880" cy="1477328"/>
          </a:xfrm>
          <a:prstGeom prst="rect">
            <a:avLst/>
          </a:prstGeom>
        </p:spPr>
        <p:txBody>
          <a:bodyPr wrap="square">
            <a:spAutoFit/>
          </a:bodyPr>
          <a:lstStyle/>
          <a:p>
            <a:pPr marL="285750" indent="-285750">
              <a:buFont typeface="Arial" panose="020B0604020202020204" pitchFamily="34" charset="0"/>
              <a:buChar char="•"/>
            </a:pPr>
            <a:r>
              <a:rPr lang="en-US" dirty="0"/>
              <a:t>Research suggests first using random under-sampling to trim the number of examples in the majority class, then use SMOTE to oversample the minority class to balance the class distribution.</a:t>
            </a:r>
          </a:p>
          <a:p>
            <a:pPr marL="285750" indent="-285750">
              <a:buFont typeface="Arial" panose="020B0604020202020204" pitchFamily="34" charset="0"/>
              <a:buChar char="•"/>
            </a:pPr>
            <a:endParaRPr lang="en-US" dirty="0"/>
          </a:p>
          <a:p>
            <a:endParaRPr lang="en-US" dirty="0"/>
          </a:p>
        </p:txBody>
      </p:sp>
      <p:sp>
        <p:nvSpPr>
          <p:cNvPr id="4" name="Rectangle 3">
            <a:extLst>
              <a:ext uri="{FF2B5EF4-FFF2-40B4-BE49-F238E27FC236}">
                <a16:creationId xmlns:a16="http://schemas.microsoft.com/office/drawing/2014/main" id="{1BBF4BF6-D39A-9A42-B27F-BFBC66141F2C}"/>
              </a:ext>
            </a:extLst>
          </p:cNvPr>
          <p:cNvSpPr/>
          <p:nvPr/>
        </p:nvSpPr>
        <p:spPr>
          <a:xfrm>
            <a:off x="933446" y="2505670"/>
            <a:ext cx="6806905" cy="646331"/>
          </a:xfrm>
          <a:prstGeom prst="rect">
            <a:avLst/>
          </a:prstGeom>
        </p:spPr>
        <p:txBody>
          <a:bodyPr wrap="square">
            <a:spAutoFit/>
          </a:bodyPr>
          <a:lstStyle/>
          <a:p>
            <a:pPr marL="285750" indent="-285750">
              <a:buFont typeface="Arial" panose="020B0604020202020204" pitchFamily="34" charset="0"/>
              <a:buChar char="•"/>
            </a:pPr>
            <a:r>
              <a:rPr lang="en-US" dirty="0"/>
              <a:t>The combination of SMOTE and under-sampling performs better than plain under-sampling.</a:t>
            </a:r>
          </a:p>
        </p:txBody>
      </p:sp>
      <p:sp>
        <p:nvSpPr>
          <p:cNvPr id="5" name="Rectangle 4">
            <a:extLst>
              <a:ext uri="{FF2B5EF4-FFF2-40B4-BE49-F238E27FC236}">
                <a16:creationId xmlns:a16="http://schemas.microsoft.com/office/drawing/2014/main" id="{1DD05120-039B-7341-BC68-34782B071BBC}"/>
              </a:ext>
            </a:extLst>
          </p:cNvPr>
          <p:cNvSpPr/>
          <p:nvPr/>
        </p:nvSpPr>
        <p:spPr>
          <a:xfrm>
            <a:off x="683568" y="5688425"/>
            <a:ext cx="8003232" cy="646331"/>
          </a:xfrm>
          <a:prstGeom prst="rect">
            <a:avLst/>
          </a:prstGeom>
        </p:spPr>
        <p:txBody>
          <a:bodyPr wrap="square">
            <a:spAutoFit/>
          </a:bodyPr>
          <a:lstStyle/>
          <a:p>
            <a:r>
              <a:rPr lang="en-US" dirty="0"/>
              <a:t>https://</a:t>
            </a:r>
            <a:r>
              <a:rPr lang="en-US" dirty="0" err="1"/>
              <a:t>machinelearningmastery.com</a:t>
            </a:r>
            <a:r>
              <a:rPr lang="en-US" dirty="0"/>
              <a:t>/smote-oversampling-for-imbalanced-classification/</a:t>
            </a:r>
          </a:p>
        </p:txBody>
      </p:sp>
      <p:sp>
        <p:nvSpPr>
          <p:cNvPr id="6" name="Rectangle 5">
            <a:extLst>
              <a:ext uri="{FF2B5EF4-FFF2-40B4-BE49-F238E27FC236}">
                <a16:creationId xmlns:a16="http://schemas.microsoft.com/office/drawing/2014/main" id="{6D6EB6FE-56A7-EE40-BD3B-25164252C37C}"/>
              </a:ext>
            </a:extLst>
          </p:cNvPr>
          <p:cNvSpPr/>
          <p:nvPr/>
        </p:nvSpPr>
        <p:spPr>
          <a:xfrm>
            <a:off x="932240" y="3723694"/>
            <a:ext cx="7096143" cy="1200329"/>
          </a:xfrm>
          <a:prstGeom prst="rect">
            <a:avLst/>
          </a:prstGeom>
        </p:spPr>
        <p:txBody>
          <a:bodyPr wrap="square">
            <a:spAutoFit/>
          </a:bodyPr>
          <a:lstStyle/>
          <a:p>
            <a:pPr marL="285750" indent="-285750">
              <a:buFont typeface="Arial" panose="020B0604020202020204" pitchFamily="34" charset="0"/>
              <a:buChar char="•"/>
            </a:pPr>
            <a:r>
              <a:rPr lang="en-US" dirty="0"/>
              <a:t>A general downside of the approach is that synthetic examples are created without considering the majority class, possibly resulting in ambiguous examples if there is a strong overlap for the classes.</a:t>
            </a:r>
          </a:p>
        </p:txBody>
      </p:sp>
      <p:sp>
        <p:nvSpPr>
          <p:cNvPr id="7" name="Slide Number Placeholder 6">
            <a:extLst>
              <a:ext uri="{FF2B5EF4-FFF2-40B4-BE49-F238E27FC236}">
                <a16:creationId xmlns:a16="http://schemas.microsoft.com/office/drawing/2014/main" id="{D9341B15-6033-FF44-96FD-19F1B3D7B8D4}"/>
              </a:ext>
            </a:extLst>
          </p:cNvPr>
          <p:cNvSpPr>
            <a:spLocks noGrp="1"/>
          </p:cNvSpPr>
          <p:nvPr>
            <p:ph type="sldNum" sz="quarter" idx="12"/>
          </p:nvPr>
        </p:nvSpPr>
        <p:spPr/>
        <p:txBody>
          <a:bodyPr/>
          <a:lstStyle/>
          <a:p>
            <a:pPr>
              <a:defRPr/>
            </a:pPr>
            <a:fld id="{740F825C-949B-974C-AB99-C3CE0C97A40B}" type="slidenum">
              <a:rPr lang="en-GB" altLang="en-US" smtClean="0"/>
              <a:pPr>
                <a:defRPr/>
              </a:pPr>
              <a:t>86</a:t>
            </a:fld>
            <a:endParaRPr lang="en-GB" altLang="en-US"/>
          </a:p>
        </p:txBody>
      </p:sp>
    </p:spTree>
    <p:extLst>
      <p:ext uri="{BB962C8B-B14F-4D97-AF65-F5344CB8AC3E}">
        <p14:creationId xmlns:p14="http://schemas.microsoft.com/office/powerpoint/2010/main" val="2839790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34642"/>
            <a:ext cx="8229600" cy="1143000"/>
          </a:xfrm>
        </p:spPr>
        <p:txBody>
          <a:bodyPr/>
          <a:lstStyle/>
          <a:p>
            <a:r>
              <a:rPr lang="en-US" sz="4000" b="1" dirty="0">
                <a:solidFill>
                  <a:schemeClr val="accent2"/>
                </a:solidFill>
              </a:rPr>
              <a:t>SMOTE for Text Classification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C37D2BCE-C133-6A46-94CD-3EAAE8719A15}"/>
              </a:ext>
            </a:extLst>
          </p:cNvPr>
          <p:cNvSpPr/>
          <p:nvPr/>
        </p:nvSpPr>
        <p:spPr>
          <a:xfrm>
            <a:off x="283973" y="2411596"/>
            <a:ext cx="4720075" cy="369332"/>
          </a:xfrm>
          <a:prstGeom prst="rect">
            <a:avLst/>
          </a:prstGeom>
        </p:spPr>
        <p:txBody>
          <a:bodyPr wrap="none">
            <a:spAutoFit/>
          </a:bodyPr>
          <a:lstStyle/>
          <a:p>
            <a:r>
              <a:rPr lang="en-US" dirty="0"/>
              <a:t>	https://</a:t>
            </a:r>
            <a:r>
              <a:rPr lang="en-US" dirty="0" err="1"/>
              <a:t>arxiv.org</a:t>
            </a:r>
            <a:r>
              <a:rPr lang="en-US" dirty="0"/>
              <a:t>/pdf/2008.04636.pdf</a:t>
            </a:r>
          </a:p>
        </p:txBody>
      </p:sp>
      <p:sp>
        <p:nvSpPr>
          <p:cNvPr id="5" name="Rectangle 4">
            <a:extLst>
              <a:ext uri="{FF2B5EF4-FFF2-40B4-BE49-F238E27FC236}">
                <a16:creationId xmlns:a16="http://schemas.microsoft.com/office/drawing/2014/main" id="{9E4E7E03-5AAF-8749-A1C8-8A7C4CFBE354}"/>
              </a:ext>
            </a:extLst>
          </p:cNvPr>
          <p:cNvSpPr/>
          <p:nvPr/>
        </p:nvSpPr>
        <p:spPr>
          <a:xfrm>
            <a:off x="864560" y="1772816"/>
            <a:ext cx="7955911" cy="646331"/>
          </a:xfrm>
          <a:prstGeom prst="rect">
            <a:avLst/>
          </a:prstGeom>
        </p:spPr>
        <p:txBody>
          <a:bodyPr wrap="square">
            <a:spAutoFit/>
          </a:bodyPr>
          <a:lstStyle/>
          <a:p>
            <a:pPr marL="285750" indent="-285750">
              <a:buFont typeface="Arial" panose="020B0604020202020204" pitchFamily="34" charset="0"/>
              <a:buChar char="•"/>
            </a:pPr>
            <a:r>
              <a:rPr lang="en-US" b="1" dirty="0"/>
              <a:t>A Comparison of Synthetic Oversampling Methods for Multi-class Text Classification</a:t>
            </a:r>
          </a:p>
        </p:txBody>
      </p:sp>
      <p:sp>
        <p:nvSpPr>
          <p:cNvPr id="6" name="Rectangle 5">
            <a:extLst>
              <a:ext uri="{FF2B5EF4-FFF2-40B4-BE49-F238E27FC236}">
                <a16:creationId xmlns:a16="http://schemas.microsoft.com/office/drawing/2014/main" id="{7935156B-D571-474C-BA7A-D830D64D0A24}"/>
              </a:ext>
            </a:extLst>
          </p:cNvPr>
          <p:cNvSpPr/>
          <p:nvPr/>
        </p:nvSpPr>
        <p:spPr>
          <a:xfrm>
            <a:off x="1187624" y="3050376"/>
            <a:ext cx="2386102" cy="369332"/>
          </a:xfrm>
          <a:prstGeom prst="rect">
            <a:avLst/>
          </a:prstGeom>
        </p:spPr>
        <p:txBody>
          <a:bodyPr wrap="none">
            <a:spAutoFit/>
          </a:bodyPr>
          <a:lstStyle/>
          <a:p>
            <a:r>
              <a:rPr lang="en-US" b="1" dirty="0">
                <a:latin typeface="+mn-lt"/>
              </a:rPr>
              <a:t>Text Representation</a:t>
            </a:r>
          </a:p>
        </p:txBody>
      </p:sp>
      <p:sp>
        <p:nvSpPr>
          <p:cNvPr id="7" name="Rectangle 6">
            <a:extLst>
              <a:ext uri="{FF2B5EF4-FFF2-40B4-BE49-F238E27FC236}">
                <a16:creationId xmlns:a16="http://schemas.microsoft.com/office/drawing/2014/main" id="{29923700-D1BF-7647-AA11-B97D35A75F11}"/>
              </a:ext>
            </a:extLst>
          </p:cNvPr>
          <p:cNvSpPr/>
          <p:nvPr/>
        </p:nvSpPr>
        <p:spPr>
          <a:xfrm>
            <a:off x="1691680" y="3463606"/>
            <a:ext cx="4572000" cy="923330"/>
          </a:xfrm>
          <a:prstGeom prst="rect">
            <a:avLst/>
          </a:prstGeom>
        </p:spPr>
        <p:txBody>
          <a:bodyPr>
            <a:spAutoFit/>
          </a:bodyPr>
          <a:lstStyle/>
          <a:p>
            <a:r>
              <a:rPr lang="en-US" dirty="0">
                <a:latin typeface="Times New Roman" panose="02020603050405020304" pitchFamily="18" charset="0"/>
              </a:rPr>
              <a:t>–</a:t>
            </a:r>
            <a:r>
              <a:rPr lang="en-US" dirty="0"/>
              <a:t> Bag-of-Words</a:t>
            </a:r>
          </a:p>
          <a:p>
            <a:r>
              <a:rPr lang="en-US" dirty="0">
                <a:latin typeface="Times New Roman" panose="02020603050405020304" pitchFamily="18" charset="0"/>
              </a:rPr>
              <a:t>– </a:t>
            </a:r>
            <a:r>
              <a:rPr lang="en-US" dirty="0"/>
              <a:t>Bag-of-Words + TFIDF</a:t>
            </a:r>
          </a:p>
          <a:p>
            <a:r>
              <a:rPr lang="en-US" dirty="0">
                <a:latin typeface="Times New Roman" panose="02020603050405020304" pitchFamily="18" charset="0"/>
              </a:rPr>
              <a:t>– </a:t>
            </a:r>
            <a:r>
              <a:rPr lang="en-US" dirty="0"/>
              <a:t>Word2Vec.</a:t>
            </a:r>
          </a:p>
        </p:txBody>
      </p:sp>
      <p:sp>
        <p:nvSpPr>
          <p:cNvPr id="8" name="Rectangle 7">
            <a:extLst>
              <a:ext uri="{FF2B5EF4-FFF2-40B4-BE49-F238E27FC236}">
                <a16:creationId xmlns:a16="http://schemas.microsoft.com/office/drawing/2014/main" id="{6C7A05A8-CC3A-0E45-810F-C949B37F96A1}"/>
              </a:ext>
            </a:extLst>
          </p:cNvPr>
          <p:cNvSpPr/>
          <p:nvPr/>
        </p:nvSpPr>
        <p:spPr>
          <a:xfrm>
            <a:off x="1043608" y="5373216"/>
            <a:ext cx="8928992" cy="369332"/>
          </a:xfrm>
          <a:prstGeom prst="rect">
            <a:avLst/>
          </a:prstGeom>
        </p:spPr>
        <p:txBody>
          <a:bodyPr wrap="square">
            <a:spAutoFit/>
          </a:bodyPr>
          <a:lstStyle/>
          <a:p>
            <a:r>
              <a:rPr lang="en-US" b="1" dirty="0"/>
              <a:t>Encode the sentences to some numeric values – generate features! </a:t>
            </a:r>
          </a:p>
        </p:txBody>
      </p:sp>
      <p:sp>
        <p:nvSpPr>
          <p:cNvPr id="9" name="Slide Number Placeholder 8">
            <a:extLst>
              <a:ext uri="{FF2B5EF4-FFF2-40B4-BE49-F238E27FC236}">
                <a16:creationId xmlns:a16="http://schemas.microsoft.com/office/drawing/2014/main" id="{35BD568F-518C-0B47-B6D0-E88653D4A8B9}"/>
              </a:ext>
            </a:extLst>
          </p:cNvPr>
          <p:cNvSpPr>
            <a:spLocks noGrp="1"/>
          </p:cNvSpPr>
          <p:nvPr>
            <p:ph type="sldNum" sz="quarter" idx="12"/>
          </p:nvPr>
        </p:nvSpPr>
        <p:spPr/>
        <p:txBody>
          <a:bodyPr/>
          <a:lstStyle/>
          <a:p>
            <a:pPr>
              <a:defRPr/>
            </a:pPr>
            <a:fld id="{740F825C-949B-974C-AB99-C3CE0C97A40B}" type="slidenum">
              <a:rPr lang="en-GB" altLang="en-US" smtClean="0"/>
              <a:pPr>
                <a:defRPr/>
              </a:pPr>
              <a:t>87</a:t>
            </a:fld>
            <a:endParaRPr lang="en-GB" altLang="en-US"/>
          </a:p>
        </p:txBody>
      </p:sp>
    </p:spTree>
    <p:extLst>
      <p:ext uri="{BB962C8B-B14F-4D97-AF65-F5344CB8AC3E}">
        <p14:creationId xmlns:p14="http://schemas.microsoft.com/office/powerpoint/2010/main" val="3671099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32522"/>
            <a:ext cx="8229600" cy="1143000"/>
          </a:xfrm>
        </p:spPr>
        <p:txBody>
          <a:bodyPr/>
          <a:lstStyle/>
          <a:p>
            <a:r>
              <a:rPr lang="en-US" sz="4000" b="1" dirty="0">
                <a:solidFill>
                  <a:schemeClr val="accent2"/>
                </a:solidFill>
              </a:rPr>
              <a:t>Summary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B0E3DE12-509C-D34C-9099-92A76BB3195A}"/>
              </a:ext>
            </a:extLst>
          </p:cNvPr>
          <p:cNvSpPr/>
          <p:nvPr/>
        </p:nvSpPr>
        <p:spPr>
          <a:xfrm>
            <a:off x="755576" y="1697525"/>
            <a:ext cx="792088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AD29E36D-3C03-D24F-8D86-EE5183AE4E54}"/>
              </a:ext>
            </a:extLst>
          </p:cNvPr>
          <p:cNvSpPr/>
          <p:nvPr/>
        </p:nvSpPr>
        <p:spPr>
          <a:xfrm>
            <a:off x="899592" y="1189694"/>
            <a:ext cx="7272808" cy="2862322"/>
          </a:xfrm>
          <a:prstGeom prst="rect">
            <a:avLst/>
          </a:prstGeom>
        </p:spPr>
        <p:txBody>
          <a:bodyPr wrap="square">
            <a:spAutoFit/>
          </a:bodyPr>
          <a:lstStyle/>
          <a:p>
            <a:pPr marL="285750" indent="-285750">
              <a:buFont typeface="Arial" panose="020B0604020202020204" pitchFamily="34" charset="0"/>
              <a:buChar char="•"/>
            </a:pPr>
            <a:r>
              <a:rPr lang="en-US" dirty="0"/>
              <a:t>Sampling is not always useful.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Sometimes there is a loss of information.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Determining proper sample size is also very important.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People have started using adaptive or progressive sampling.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approach starts with a small sample, and then increase the sample size until a sample of sufficient has been obtained.</a:t>
            </a:r>
          </a:p>
        </p:txBody>
      </p:sp>
      <p:sp>
        <p:nvSpPr>
          <p:cNvPr id="4" name="Slide Number Placeholder 3">
            <a:extLst>
              <a:ext uri="{FF2B5EF4-FFF2-40B4-BE49-F238E27FC236}">
                <a16:creationId xmlns:a16="http://schemas.microsoft.com/office/drawing/2014/main" id="{5A268F62-CF06-974B-8BB6-D17BB8DEFF2C}"/>
              </a:ext>
            </a:extLst>
          </p:cNvPr>
          <p:cNvSpPr>
            <a:spLocks noGrp="1"/>
          </p:cNvSpPr>
          <p:nvPr>
            <p:ph type="sldNum" sz="quarter" idx="12"/>
          </p:nvPr>
        </p:nvSpPr>
        <p:spPr/>
        <p:txBody>
          <a:bodyPr/>
          <a:lstStyle/>
          <a:p>
            <a:pPr>
              <a:defRPr/>
            </a:pPr>
            <a:fld id="{740F825C-949B-974C-AB99-C3CE0C97A40B}" type="slidenum">
              <a:rPr lang="en-GB" altLang="en-US" smtClean="0"/>
              <a:pPr>
                <a:defRPr/>
              </a:pPr>
              <a:t>88</a:t>
            </a:fld>
            <a:endParaRPr lang="en-GB" altLang="en-US"/>
          </a:p>
        </p:txBody>
      </p:sp>
    </p:spTree>
    <p:extLst>
      <p:ext uri="{BB962C8B-B14F-4D97-AF65-F5344CB8AC3E}">
        <p14:creationId xmlns:p14="http://schemas.microsoft.com/office/powerpoint/2010/main" val="1974265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6FFDAF-0F30-B540-BDAA-094129C87DEB}"/>
              </a:ext>
            </a:extLst>
          </p:cNvPr>
          <p:cNvSpPr>
            <a:spLocks noGrp="1" noChangeArrowheads="1"/>
          </p:cNvSpPr>
          <p:nvPr>
            <p:ph type="title"/>
          </p:nvPr>
        </p:nvSpPr>
        <p:spPr>
          <a:xfrm>
            <a:off x="899592" y="2933700"/>
            <a:ext cx="6870700" cy="685800"/>
          </a:xfrm>
        </p:spPr>
        <p:txBody>
          <a:bodyPr/>
          <a:lstStyle/>
          <a:p>
            <a:pPr eaLnBrk="1" hangingPunct="1"/>
            <a:r>
              <a:rPr lang="en-US" altLang="en-US" sz="4000" b="1" dirty="0">
                <a:solidFill>
                  <a:schemeClr val="accent2"/>
                </a:solidFill>
                <a:ea typeface="ＭＳ Ｐゴシック" panose="020B0600070205080204" pitchFamily="34" charset="-128"/>
              </a:rPr>
              <a:t>Text Data Augmentation</a:t>
            </a:r>
            <a:r>
              <a:rPr lang="en-US" altLang="en-US" sz="4000" dirty="0">
                <a:ea typeface="ＭＳ Ｐゴシック" panose="020B0600070205080204" pitchFamily="34" charset="-128"/>
              </a:rPr>
              <a:t> </a:t>
            </a:r>
          </a:p>
        </p:txBody>
      </p:sp>
      <p:sp>
        <p:nvSpPr>
          <p:cNvPr id="2" name="Slide Number Placeholder 1">
            <a:extLst>
              <a:ext uri="{FF2B5EF4-FFF2-40B4-BE49-F238E27FC236}">
                <a16:creationId xmlns:a16="http://schemas.microsoft.com/office/drawing/2014/main" id="{D250DD1A-3F7D-3F47-AA3D-A1278A2A9706}"/>
              </a:ext>
            </a:extLst>
          </p:cNvPr>
          <p:cNvSpPr>
            <a:spLocks noGrp="1"/>
          </p:cNvSpPr>
          <p:nvPr>
            <p:ph type="sldNum" sz="quarter" idx="12"/>
          </p:nvPr>
        </p:nvSpPr>
        <p:spPr/>
        <p:txBody>
          <a:bodyPr/>
          <a:lstStyle/>
          <a:p>
            <a:pPr>
              <a:defRPr/>
            </a:pPr>
            <a:fld id="{740F825C-949B-974C-AB99-C3CE0C97A40B}" type="slidenum">
              <a:rPr lang="en-GB" altLang="en-US" smtClean="0"/>
              <a:pPr>
                <a:defRPr/>
              </a:pPr>
              <a:t>89</a:t>
            </a:fld>
            <a:endParaRPr lang="en-GB" altLang="en-US"/>
          </a:p>
        </p:txBody>
      </p:sp>
    </p:spTree>
    <p:extLst>
      <p:ext uri="{BB962C8B-B14F-4D97-AF65-F5344CB8AC3E}">
        <p14:creationId xmlns:p14="http://schemas.microsoft.com/office/powerpoint/2010/main" val="332511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Character Encoding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635D3BB-D04B-6948-91BD-1AB934308007}"/>
              </a:ext>
            </a:extLst>
          </p:cNvPr>
          <p:cNvSpPr/>
          <p:nvPr/>
        </p:nvSpPr>
        <p:spPr>
          <a:xfrm>
            <a:off x="827584" y="1377642"/>
            <a:ext cx="712879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B0439F22-DF16-6B4D-BAC6-0F088C34F516}"/>
              </a:ext>
            </a:extLst>
          </p:cNvPr>
          <p:cNvSpPr/>
          <p:nvPr/>
        </p:nvSpPr>
        <p:spPr>
          <a:xfrm>
            <a:off x="683568" y="1412776"/>
            <a:ext cx="7488832" cy="3447098"/>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b="1" dirty="0"/>
              <a:t>If you look at a bytes object, you'll see that it has a b in front of it, and then maybe some text after.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That's because bytes are printed out as if they were characters encoded in ASCII. </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solidFill>
                  <a:schemeClr val="accent2"/>
                </a:solidFill>
              </a:rPr>
              <a:t>Here you can see that our euro symbol has been replaced with some mojibake that looks like "\xe2\x82\</a:t>
            </a:r>
            <a:r>
              <a:rPr lang="en-US" sz="2000" dirty="0" err="1">
                <a:solidFill>
                  <a:schemeClr val="accent2"/>
                </a:solidFill>
              </a:rPr>
              <a:t>xac</a:t>
            </a:r>
            <a:r>
              <a:rPr lang="en-US" sz="2000" dirty="0">
                <a:solidFill>
                  <a:schemeClr val="accent2"/>
                </a:solidFill>
              </a:rPr>
              <a:t>" when it's printed as if it were an ASCII string.</a:t>
            </a:r>
          </a:p>
        </p:txBody>
      </p:sp>
      <p:sp>
        <p:nvSpPr>
          <p:cNvPr id="5" name="Slide Number Placeholder 4">
            <a:extLst>
              <a:ext uri="{FF2B5EF4-FFF2-40B4-BE49-F238E27FC236}">
                <a16:creationId xmlns:a16="http://schemas.microsoft.com/office/drawing/2014/main" id="{CFBCB4C4-5C07-9A4C-AF42-E44405CDF13F}"/>
              </a:ext>
            </a:extLst>
          </p:cNvPr>
          <p:cNvSpPr>
            <a:spLocks noGrp="1"/>
          </p:cNvSpPr>
          <p:nvPr>
            <p:ph type="sldNum" sz="quarter" idx="12"/>
          </p:nvPr>
        </p:nvSpPr>
        <p:spPr/>
        <p:txBody>
          <a:bodyPr/>
          <a:lstStyle/>
          <a:p>
            <a:pPr>
              <a:defRPr/>
            </a:pPr>
            <a:fld id="{740F825C-949B-974C-AB99-C3CE0C97A40B}" type="slidenum">
              <a:rPr lang="en-GB" altLang="en-US" smtClean="0"/>
              <a:pPr>
                <a:defRPr/>
              </a:pPr>
              <a:t>9</a:t>
            </a:fld>
            <a:endParaRPr lang="en-GB" altLang="en-US"/>
          </a:p>
        </p:txBody>
      </p:sp>
    </p:spTree>
    <p:extLst>
      <p:ext uri="{BB962C8B-B14F-4D97-AF65-F5344CB8AC3E}">
        <p14:creationId xmlns:p14="http://schemas.microsoft.com/office/powerpoint/2010/main" val="39027881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57200" y="1341297"/>
            <a:ext cx="8229600" cy="4525963"/>
          </a:xfrm>
        </p:spPr>
        <p:txBody>
          <a:bodyPr/>
          <a:lstStyle/>
          <a:p>
            <a:r>
              <a:rPr lang="en-US" sz="2000" dirty="0"/>
              <a:t>Data Augmentation is a technique commonly used in increasing image data set size for image classification task. </a:t>
            </a:r>
          </a:p>
          <a:p>
            <a:endParaRPr lang="en-US" sz="2000" dirty="0"/>
          </a:p>
          <a:p>
            <a:r>
              <a:rPr lang="en-US" sz="2000" dirty="0"/>
              <a:t>It involves creating new images by transforming( Rotate, Translate or/and Scale, adding some noise) the ones in the data set. </a:t>
            </a:r>
          </a:p>
          <a:p>
            <a:endParaRPr lang="en-US" sz="2000" dirty="0"/>
          </a:p>
          <a:p>
            <a:r>
              <a:rPr lang="en-US" sz="2000" dirty="0">
                <a:solidFill>
                  <a:schemeClr val="bg2"/>
                </a:solidFill>
              </a:rPr>
              <a:t>The equivalent of transformation for text data when applying Data Augmentation, however, is tokenization of documents/texts to be augmented into sentences, shuffling those sentences and rejoin them to generate new texts.</a:t>
            </a:r>
          </a:p>
        </p:txBody>
      </p:sp>
      <p:sp>
        <p:nvSpPr>
          <p:cNvPr id="4" name="Slide Number Placeholder 3">
            <a:extLst>
              <a:ext uri="{FF2B5EF4-FFF2-40B4-BE49-F238E27FC236}">
                <a16:creationId xmlns:a16="http://schemas.microsoft.com/office/drawing/2014/main" id="{DE6F5059-F6E7-F44A-86A6-A78DF138C946}"/>
              </a:ext>
            </a:extLst>
          </p:cNvPr>
          <p:cNvSpPr>
            <a:spLocks noGrp="1"/>
          </p:cNvSpPr>
          <p:nvPr>
            <p:ph type="sldNum" sz="quarter" idx="12"/>
          </p:nvPr>
        </p:nvSpPr>
        <p:spPr/>
        <p:txBody>
          <a:bodyPr/>
          <a:lstStyle/>
          <a:p>
            <a:pPr>
              <a:defRPr/>
            </a:pPr>
            <a:fld id="{740F825C-949B-974C-AB99-C3CE0C97A40B}" type="slidenum">
              <a:rPr lang="en-GB" altLang="en-US" smtClean="0"/>
              <a:pPr>
                <a:defRPr/>
              </a:pPr>
              <a:t>90</a:t>
            </a:fld>
            <a:endParaRPr lang="en-GB" altLang="en-US"/>
          </a:p>
        </p:txBody>
      </p:sp>
    </p:spTree>
    <p:extLst>
      <p:ext uri="{BB962C8B-B14F-4D97-AF65-F5344CB8AC3E}">
        <p14:creationId xmlns:p14="http://schemas.microsoft.com/office/powerpoint/2010/main" val="4136563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r>
              <a:rPr lang="en-US" sz="2000" dirty="0"/>
              <a:t>More data we have, better performance we can achieve</a:t>
            </a:r>
          </a:p>
          <a:p>
            <a:endParaRPr lang="en-US" sz="2000" dirty="0"/>
          </a:p>
          <a:p>
            <a:r>
              <a:rPr lang="en-US" sz="2000" dirty="0"/>
              <a:t>Proper data augmentation is useful to boost up your model performance.</a:t>
            </a:r>
          </a:p>
          <a:p>
            <a:endParaRPr lang="en-US" sz="2000" dirty="0"/>
          </a:p>
          <a:p>
            <a:r>
              <a:rPr lang="en-US" sz="2000" dirty="0"/>
              <a:t>In natural language processing (NLP) field, it is hard to augmenting text due to high complexity of language. </a:t>
            </a:r>
          </a:p>
          <a:p>
            <a:endParaRPr lang="en-US" sz="2000" dirty="0"/>
          </a:p>
          <a:p>
            <a:endParaRPr lang="en-US" sz="2000"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towardsdatascience.com</a:t>
            </a:r>
            <a:r>
              <a:rPr lang="en-US" dirty="0"/>
              <a:t>/data-augmentation-in-nlp-2801a34dfc28</a:t>
            </a:r>
          </a:p>
        </p:txBody>
      </p:sp>
      <p:sp>
        <p:nvSpPr>
          <p:cNvPr id="5" name="Slide Number Placeholder 4">
            <a:extLst>
              <a:ext uri="{FF2B5EF4-FFF2-40B4-BE49-F238E27FC236}">
                <a16:creationId xmlns:a16="http://schemas.microsoft.com/office/drawing/2014/main" id="{247C3E6D-6119-F24B-8ABA-15533F4D3F3F}"/>
              </a:ext>
            </a:extLst>
          </p:cNvPr>
          <p:cNvSpPr>
            <a:spLocks noGrp="1"/>
          </p:cNvSpPr>
          <p:nvPr>
            <p:ph type="sldNum" sz="quarter" idx="12"/>
          </p:nvPr>
        </p:nvSpPr>
        <p:spPr/>
        <p:txBody>
          <a:bodyPr/>
          <a:lstStyle/>
          <a:p>
            <a:pPr>
              <a:defRPr/>
            </a:pPr>
            <a:fld id="{740F825C-949B-974C-AB99-C3CE0C97A40B}" type="slidenum">
              <a:rPr lang="en-GB" altLang="en-US" smtClean="0"/>
              <a:pPr>
                <a:defRPr/>
              </a:pPr>
              <a:t>91</a:t>
            </a:fld>
            <a:endParaRPr lang="en-GB" altLang="en-US"/>
          </a:p>
        </p:txBody>
      </p:sp>
    </p:spTree>
    <p:extLst>
      <p:ext uri="{BB962C8B-B14F-4D97-AF65-F5344CB8AC3E}">
        <p14:creationId xmlns:p14="http://schemas.microsoft.com/office/powerpoint/2010/main" val="2797436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r>
              <a:rPr lang="en-US" sz="2000" dirty="0"/>
              <a:t>Thesaurus</a:t>
            </a:r>
          </a:p>
          <a:p>
            <a:r>
              <a:rPr lang="en-US" sz="2000" dirty="0"/>
              <a:t>Word Embeddings</a:t>
            </a:r>
          </a:p>
          <a:p>
            <a:r>
              <a:rPr lang="en-US" sz="2000" dirty="0"/>
              <a:t>Back Translation</a:t>
            </a:r>
          </a:p>
          <a:p>
            <a:r>
              <a:rPr lang="en-US" sz="2000" dirty="0"/>
              <a:t>Contextualized Word Embeddings</a:t>
            </a:r>
          </a:p>
          <a:p>
            <a:r>
              <a:rPr lang="en-US" sz="2000" dirty="0"/>
              <a:t>Text Generation</a:t>
            </a:r>
          </a:p>
          <a:p>
            <a:endParaRPr lang="en-US" sz="2000"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towardsdatascience.com</a:t>
            </a:r>
            <a:r>
              <a:rPr lang="en-US" dirty="0"/>
              <a:t>/data-augmentation-in-nlp-2801a34dfc28</a:t>
            </a:r>
          </a:p>
        </p:txBody>
      </p:sp>
      <p:sp>
        <p:nvSpPr>
          <p:cNvPr id="5" name="Slide Number Placeholder 4">
            <a:extLst>
              <a:ext uri="{FF2B5EF4-FFF2-40B4-BE49-F238E27FC236}">
                <a16:creationId xmlns:a16="http://schemas.microsoft.com/office/drawing/2014/main" id="{FCDF5D39-D540-3046-B892-0E805149A71D}"/>
              </a:ext>
            </a:extLst>
          </p:cNvPr>
          <p:cNvSpPr>
            <a:spLocks noGrp="1"/>
          </p:cNvSpPr>
          <p:nvPr>
            <p:ph type="sldNum" sz="quarter" idx="12"/>
          </p:nvPr>
        </p:nvSpPr>
        <p:spPr/>
        <p:txBody>
          <a:bodyPr/>
          <a:lstStyle/>
          <a:p>
            <a:pPr>
              <a:defRPr/>
            </a:pPr>
            <a:fld id="{740F825C-949B-974C-AB99-C3CE0C97A40B}" type="slidenum">
              <a:rPr lang="en-GB" altLang="en-US" smtClean="0"/>
              <a:pPr>
                <a:defRPr/>
              </a:pPr>
              <a:t>92</a:t>
            </a:fld>
            <a:endParaRPr lang="en-GB" altLang="en-US"/>
          </a:p>
        </p:txBody>
      </p:sp>
    </p:spTree>
    <p:extLst>
      <p:ext uri="{BB962C8B-B14F-4D97-AF65-F5344CB8AC3E}">
        <p14:creationId xmlns:p14="http://schemas.microsoft.com/office/powerpoint/2010/main" val="33612415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Thesaurus</a:t>
            </a:r>
          </a:p>
          <a:p>
            <a:pPr marL="0" indent="0">
              <a:buNone/>
            </a:pPr>
            <a:endParaRPr lang="en-US" sz="2000" b="1" dirty="0">
              <a:solidFill>
                <a:schemeClr val="bg2"/>
              </a:solidFill>
            </a:endParaRPr>
          </a:p>
          <a:p>
            <a:r>
              <a:rPr lang="en-US" sz="2000" dirty="0"/>
              <a:t>Zhang et al. introduced synonyms </a:t>
            </a:r>
            <a:r>
              <a:rPr lang="en-US" sz="2000" dirty="0">
                <a:hlinkClick r:id="rId3"/>
              </a:rPr>
              <a:t>Character-level Convolutional Networks for Text Classification</a:t>
            </a:r>
            <a:r>
              <a:rPr lang="en-US" sz="2000" dirty="0"/>
              <a:t> (https://</a:t>
            </a:r>
            <a:r>
              <a:rPr lang="en-US" sz="2000" dirty="0" err="1"/>
              <a:t>arxiv.org</a:t>
            </a:r>
            <a:r>
              <a:rPr lang="en-US" sz="2000" dirty="0"/>
              <a:t>/pdf/1509.01626.pdf)</a:t>
            </a:r>
          </a:p>
          <a:p>
            <a:endParaRPr lang="en-US" sz="2000" dirty="0"/>
          </a:p>
          <a:p>
            <a:r>
              <a:rPr lang="en-US" sz="2000" dirty="0"/>
              <a:t>During the experiment, they found that one of the useful way to do text augmentation is replacing words or phrases with their synonyms</a:t>
            </a:r>
            <a:endParaRPr lang="en-US" sz="2000" b="1" dirty="0">
              <a:solidFill>
                <a:schemeClr val="bg2"/>
              </a:solidFill>
            </a:endParaRPr>
          </a:p>
        </p:txBody>
      </p:sp>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towardsdatascience.com</a:t>
            </a:r>
            <a:r>
              <a:rPr lang="en-US" dirty="0"/>
              <a:t>/data-augmentation-in-nlp-2801a34dfc28</a:t>
            </a:r>
          </a:p>
        </p:txBody>
      </p:sp>
      <p:sp>
        <p:nvSpPr>
          <p:cNvPr id="5" name="Rectangle 4">
            <a:extLst>
              <a:ext uri="{FF2B5EF4-FFF2-40B4-BE49-F238E27FC236}">
                <a16:creationId xmlns:a16="http://schemas.microsoft.com/office/drawing/2014/main" id="{9F030F7E-FF2E-5542-BAC4-82F345D4164B}"/>
              </a:ext>
            </a:extLst>
          </p:cNvPr>
          <p:cNvSpPr/>
          <p:nvPr/>
        </p:nvSpPr>
        <p:spPr>
          <a:xfrm>
            <a:off x="611560" y="5041184"/>
            <a:ext cx="7776864" cy="369332"/>
          </a:xfrm>
          <a:prstGeom prst="rect">
            <a:avLst/>
          </a:prstGeom>
        </p:spPr>
        <p:txBody>
          <a:bodyPr wrap="square">
            <a:spAutoFit/>
          </a:bodyPr>
          <a:lstStyle/>
          <a:p>
            <a:r>
              <a:rPr lang="en-US" dirty="0"/>
              <a:t>Leverage existing thesaurus help to generate lots of data in a short time.</a:t>
            </a:r>
          </a:p>
        </p:txBody>
      </p:sp>
      <p:sp>
        <p:nvSpPr>
          <p:cNvPr id="6" name="Slide Number Placeholder 5">
            <a:extLst>
              <a:ext uri="{FF2B5EF4-FFF2-40B4-BE49-F238E27FC236}">
                <a16:creationId xmlns:a16="http://schemas.microsoft.com/office/drawing/2014/main" id="{794B815A-16E9-1344-B5D9-784B453202A4}"/>
              </a:ext>
            </a:extLst>
          </p:cNvPr>
          <p:cNvSpPr>
            <a:spLocks noGrp="1"/>
          </p:cNvSpPr>
          <p:nvPr>
            <p:ph type="sldNum" sz="quarter" idx="12"/>
          </p:nvPr>
        </p:nvSpPr>
        <p:spPr/>
        <p:txBody>
          <a:bodyPr/>
          <a:lstStyle/>
          <a:p>
            <a:pPr>
              <a:defRPr/>
            </a:pPr>
            <a:fld id="{740F825C-949B-974C-AB99-C3CE0C97A40B}" type="slidenum">
              <a:rPr lang="en-GB" altLang="en-US" smtClean="0"/>
              <a:pPr>
                <a:defRPr/>
              </a:pPr>
              <a:t>93</a:t>
            </a:fld>
            <a:endParaRPr lang="en-GB" altLang="en-US"/>
          </a:p>
        </p:txBody>
      </p:sp>
    </p:spTree>
    <p:extLst>
      <p:ext uri="{BB962C8B-B14F-4D97-AF65-F5344CB8AC3E}">
        <p14:creationId xmlns:p14="http://schemas.microsoft.com/office/powerpoint/2010/main" val="2143895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Word Embeddings</a:t>
            </a:r>
          </a:p>
          <a:p>
            <a:pPr marL="0" indent="0">
              <a:buNone/>
            </a:pPr>
            <a:endParaRPr lang="en-US" sz="2000" b="1" dirty="0">
              <a:solidFill>
                <a:schemeClr val="bg2"/>
              </a:solidFill>
            </a:endParaRPr>
          </a:p>
        </p:txBody>
      </p:sp>
      <p:sp>
        <p:nvSpPr>
          <p:cNvPr id="6" name="Rectangle 5">
            <a:extLst>
              <a:ext uri="{FF2B5EF4-FFF2-40B4-BE49-F238E27FC236}">
                <a16:creationId xmlns:a16="http://schemas.microsoft.com/office/drawing/2014/main" id="{0DA01BEC-04C1-DD4C-861B-5810C42E46EC}"/>
              </a:ext>
            </a:extLst>
          </p:cNvPr>
          <p:cNvSpPr/>
          <p:nvPr/>
        </p:nvSpPr>
        <p:spPr>
          <a:xfrm>
            <a:off x="457200" y="2432020"/>
            <a:ext cx="8363272" cy="2862322"/>
          </a:xfrm>
          <a:prstGeom prst="rect">
            <a:avLst/>
          </a:prstGeom>
        </p:spPr>
        <p:txBody>
          <a:bodyPr wrap="square">
            <a:spAutoFit/>
          </a:bodyPr>
          <a:lstStyle/>
          <a:p>
            <a:r>
              <a:rPr lang="en-US" dirty="0"/>
              <a:t>Wang and Yang introduced word similarity calculation in </a:t>
            </a:r>
            <a:r>
              <a:rPr lang="en-US" dirty="0">
                <a:hlinkClick r:id="rId3"/>
              </a:rPr>
              <a:t>That’s So Annoying!!!: A Lexical and Frame-Semantic Embedding Based Data Augmentation Approach to Automatic Categorization of Annoying Behaviors using #petpeeve Tweets</a:t>
            </a:r>
            <a:r>
              <a:rPr lang="en-US" dirty="0"/>
              <a:t> (https://</a:t>
            </a:r>
            <a:r>
              <a:rPr lang="en-US" dirty="0" err="1"/>
              <a:t>www.aclweb.org</a:t>
            </a:r>
            <a:r>
              <a:rPr lang="en-US" dirty="0"/>
              <a:t>/anthology/D15-1306/)</a:t>
            </a:r>
          </a:p>
          <a:p>
            <a:endParaRPr lang="en-US" dirty="0"/>
          </a:p>
          <a:p>
            <a:endParaRPr lang="en-US" dirty="0"/>
          </a:p>
          <a:p>
            <a:r>
              <a:rPr lang="en-US" b="1" dirty="0"/>
              <a:t>In the paper, Wang and Yang proposed to use k-nearest-neighbor (KNN) and cosine similarity to find the similar word for replacement. </a:t>
            </a:r>
          </a:p>
          <a:p>
            <a:endParaRPr lang="en-US" dirty="0"/>
          </a:p>
          <a:p>
            <a:endParaRPr lang="en-US" dirty="0"/>
          </a:p>
        </p:txBody>
      </p:sp>
      <p:sp>
        <p:nvSpPr>
          <p:cNvPr id="4" name="Slide Number Placeholder 3">
            <a:extLst>
              <a:ext uri="{FF2B5EF4-FFF2-40B4-BE49-F238E27FC236}">
                <a16:creationId xmlns:a16="http://schemas.microsoft.com/office/drawing/2014/main" id="{6516CF41-FB3B-C94B-9765-6A497AD42D9F}"/>
              </a:ext>
            </a:extLst>
          </p:cNvPr>
          <p:cNvSpPr>
            <a:spLocks noGrp="1"/>
          </p:cNvSpPr>
          <p:nvPr>
            <p:ph type="sldNum" sz="quarter" idx="12"/>
          </p:nvPr>
        </p:nvSpPr>
        <p:spPr/>
        <p:txBody>
          <a:bodyPr/>
          <a:lstStyle/>
          <a:p>
            <a:pPr>
              <a:defRPr/>
            </a:pPr>
            <a:fld id="{740F825C-949B-974C-AB99-C3CE0C97A40B}" type="slidenum">
              <a:rPr lang="en-GB" altLang="en-US" smtClean="0"/>
              <a:pPr>
                <a:defRPr/>
              </a:pPr>
              <a:t>94</a:t>
            </a:fld>
            <a:endParaRPr lang="en-GB" altLang="en-US"/>
          </a:p>
        </p:txBody>
      </p:sp>
    </p:spTree>
    <p:extLst>
      <p:ext uri="{BB962C8B-B14F-4D97-AF65-F5344CB8AC3E}">
        <p14:creationId xmlns:p14="http://schemas.microsoft.com/office/powerpoint/2010/main" val="4159355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Word Embeddings</a:t>
            </a:r>
          </a:p>
          <a:p>
            <a:pPr marL="0" indent="0">
              <a:buNone/>
            </a:pPr>
            <a:endParaRPr lang="en-US" sz="2000" b="1" dirty="0">
              <a:solidFill>
                <a:schemeClr val="bg2"/>
              </a:solidFill>
            </a:endParaRPr>
          </a:p>
        </p:txBody>
      </p:sp>
      <p:pic>
        <p:nvPicPr>
          <p:cNvPr id="5" name="Picture 4" descr="Text&#10;&#10;Description automatically generated">
            <a:extLst>
              <a:ext uri="{FF2B5EF4-FFF2-40B4-BE49-F238E27FC236}">
                <a16:creationId xmlns:a16="http://schemas.microsoft.com/office/drawing/2014/main" id="{691E3C69-680C-D84B-9DC9-3DEDACE84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527487"/>
            <a:ext cx="7439744" cy="2436407"/>
          </a:xfrm>
          <a:prstGeom prst="rect">
            <a:avLst/>
          </a:prstGeom>
        </p:spPr>
      </p:pic>
      <p:sp>
        <p:nvSpPr>
          <p:cNvPr id="7" name="Rectangle 6">
            <a:extLst>
              <a:ext uri="{FF2B5EF4-FFF2-40B4-BE49-F238E27FC236}">
                <a16:creationId xmlns:a16="http://schemas.microsoft.com/office/drawing/2014/main" id="{F1639CA4-5006-E743-B359-03BFA8F68F85}"/>
              </a:ext>
            </a:extLst>
          </p:cNvPr>
          <p:cNvSpPr/>
          <p:nvPr/>
        </p:nvSpPr>
        <p:spPr>
          <a:xfrm>
            <a:off x="582142" y="5406634"/>
            <a:ext cx="8104657" cy="646331"/>
          </a:xfrm>
          <a:prstGeom prst="rect">
            <a:avLst/>
          </a:prstGeom>
        </p:spPr>
        <p:txBody>
          <a:bodyPr wrap="square">
            <a:spAutoFit/>
          </a:bodyPr>
          <a:lstStyle/>
          <a:p>
            <a:r>
              <a:rPr lang="en-US" dirty="0"/>
              <a:t>Alternatively, we can leverage pre-trained </a:t>
            </a:r>
            <a:r>
              <a:rPr lang="en-US" dirty="0">
                <a:hlinkClick r:id="rId4"/>
              </a:rPr>
              <a:t>classic word embeddings</a:t>
            </a:r>
            <a:r>
              <a:rPr lang="en-US" dirty="0"/>
              <a:t> such as word2vec, </a:t>
            </a:r>
            <a:r>
              <a:rPr lang="en-US" dirty="0" err="1"/>
              <a:t>GloVe</a:t>
            </a:r>
            <a:r>
              <a:rPr lang="en-US" dirty="0"/>
              <a:t> and </a:t>
            </a:r>
            <a:r>
              <a:rPr lang="en-US" dirty="0" err="1"/>
              <a:t>fasttext</a:t>
            </a:r>
            <a:r>
              <a:rPr lang="en-US" dirty="0"/>
              <a:t> to perform similarity search.</a:t>
            </a:r>
          </a:p>
        </p:txBody>
      </p:sp>
      <p:sp>
        <p:nvSpPr>
          <p:cNvPr id="4" name="Slide Number Placeholder 3">
            <a:extLst>
              <a:ext uri="{FF2B5EF4-FFF2-40B4-BE49-F238E27FC236}">
                <a16:creationId xmlns:a16="http://schemas.microsoft.com/office/drawing/2014/main" id="{A125E44A-91B0-5E42-AA80-D94B696722B3}"/>
              </a:ext>
            </a:extLst>
          </p:cNvPr>
          <p:cNvSpPr>
            <a:spLocks noGrp="1"/>
          </p:cNvSpPr>
          <p:nvPr>
            <p:ph type="sldNum" sz="quarter" idx="12"/>
          </p:nvPr>
        </p:nvSpPr>
        <p:spPr/>
        <p:txBody>
          <a:bodyPr/>
          <a:lstStyle/>
          <a:p>
            <a:pPr>
              <a:defRPr/>
            </a:pPr>
            <a:fld id="{740F825C-949B-974C-AB99-C3CE0C97A40B}" type="slidenum">
              <a:rPr lang="en-GB" altLang="en-US" smtClean="0"/>
              <a:pPr>
                <a:defRPr/>
              </a:pPr>
              <a:t>95</a:t>
            </a:fld>
            <a:endParaRPr lang="en-GB" altLang="en-US"/>
          </a:p>
        </p:txBody>
      </p:sp>
    </p:spTree>
    <p:extLst>
      <p:ext uri="{BB962C8B-B14F-4D97-AF65-F5344CB8AC3E}">
        <p14:creationId xmlns:p14="http://schemas.microsoft.com/office/powerpoint/2010/main" val="37024344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Back Translation</a:t>
            </a:r>
          </a:p>
          <a:p>
            <a:pPr marL="0" indent="0">
              <a:buNone/>
            </a:pPr>
            <a:endParaRPr lang="en-US" sz="2000" b="1" dirty="0"/>
          </a:p>
          <a:p>
            <a:pPr marL="0" indent="0">
              <a:buNone/>
            </a:pPr>
            <a:endParaRPr lang="en-US" sz="2000" b="1" dirty="0">
              <a:solidFill>
                <a:schemeClr val="bg2"/>
              </a:solidFill>
            </a:endParaRPr>
          </a:p>
        </p:txBody>
      </p:sp>
      <p:sp>
        <p:nvSpPr>
          <p:cNvPr id="4" name="Rectangle 3">
            <a:extLst>
              <a:ext uri="{FF2B5EF4-FFF2-40B4-BE49-F238E27FC236}">
                <a16:creationId xmlns:a16="http://schemas.microsoft.com/office/drawing/2014/main" id="{D260A7DA-0926-7241-8D99-F19A6EADF99D}"/>
              </a:ext>
            </a:extLst>
          </p:cNvPr>
          <p:cNvSpPr/>
          <p:nvPr/>
        </p:nvSpPr>
        <p:spPr>
          <a:xfrm>
            <a:off x="457200" y="2246531"/>
            <a:ext cx="8363272" cy="1754326"/>
          </a:xfrm>
          <a:prstGeom prst="rect">
            <a:avLst/>
          </a:prstGeom>
        </p:spPr>
        <p:txBody>
          <a:bodyPr wrap="square">
            <a:spAutoFit/>
          </a:bodyPr>
          <a:lstStyle/>
          <a:p>
            <a:r>
              <a:rPr lang="en-US" dirty="0"/>
              <a:t>English is one of the language which having lots of training data for translation while some language may not have enough data for train a machine translation model. </a:t>
            </a:r>
          </a:p>
          <a:p>
            <a:endParaRPr lang="en-US" dirty="0"/>
          </a:p>
          <a:p>
            <a:r>
              <a:rPr lang="en-US" b="1" dirty="0" err="1"/>
              <a:t>Sennrich</a:t>
            </a:r>
            <a:r>
              <a:rPr lang="en-US" b="1" dirty="0"/>
              <a:t> et al. used back-translation method to generate more training data to improve translation model performance.</a:t>
            </a:r>
          </a:p>
        </p:txBody>
      </p:sp>
      <p:sp>
        <p:nvSpPr>
          <p:cNvPr id="5" name="Slide Number Placeholder 4">
            <a:extLst>
              <a:ext uri="{FF2B5EF4-FFF2-40B4-BE49-F238E27FC236}">
                <a16:creationId xmlns:a16="http://schemas.microsoft.com/office/drawing/2014/main" id="{FE0A72B9-EC9A-AB40-A569-C1F176198369}"/>
              </a:ext>
            </a:extLst>
          </p:cNvPr>
          <p:cNvSpPr>
            <a:spLocks noGrp="1"/>
          </p:cNvSpPr>
          <p:nvPr>
            <p:ph type="sldNum" sz="quarter" idx="12"/>
          </p:nvPr>
        </p:nvSpPr>
        <p:spPr/>
        <p:txBody>
          <a:bodyPr/>
          <a:lstStyle/>
          <a:p>
            <a:pPr>
              <a:defRPr/>
            </a:pPr>
            <a:fld id="{740F825C-949B-974C-AB99-C3CE0C97A40B}" type="slidenum">
              <a:rPr lang="en-GB" altLang="en-US" smtClean="0"/>
              <a:pPr>
                <a:defRPr/>
              </a:pPr>
              <a:t>96</a:t>
            </a:fld>
            <a:endParaRPr lang="en-GB" altLang="en-US"/>
          </a:p>
        </p:txBody>
      </p:sp>
    </p:spTree>
    <p:extLst>
      <p:ext uri="{BB962C8B-B14F-4D97-AF65-F5344CB8AC3E}">
        <p14:creationId xmlns:p14="http://schemas.microsoft.com/office/powerpoint/2010/main" val="1954815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Back Translation</a:t>
            </a:r>
          </a:p>
          <a:p>
            <a:pPr marL="0" indent="0">
              <a:buNone/>
            </a:pPr>
            <a:endParaRPr lang="en-US" sz="2000" b="1" dirty="0"/>
          </a:p>
          <a:p>
            <a:pPr marL="0" indent="0">
              <a:buNone/>
            </a:pPr>
            <a:endParaRPr lang="en-US" sz="2000" b="1" dirty="0">
              <a:solidFill>
                <a:schemeClr val="bg2"/>
              </a:solidFill>
            </a:endParaRPr>
          </a:p>
        </p:txBody>
      </p:sp>
      <p:sp>
        <p:nvSpPr>
          <p:cNvPr id="5" name="Rectangle 4">
            <a:extLst>
              <a:ext uri="{FF2B5EF4-FFF2-40B4-BE49-F238E27FC236}">
                <a16:creationId xmlns:a16="http://schemas.microsoft.com/office/drawing/2014/main" id="{0E65D3CA-9DD4-754F-B5C5-A3795C3AFC26}"/>
              </a:ext>
            </a:extLst>
          </p:cNvPr>
          <p:cNvSpPr/>
          <p:nvPr/>
        </p:nvSpPr>
        <p:spPr>
          <a:xfrm>
            <a:off x="457200" y="2347492"/>
            <a:ext cx="7715200" cy="2862322"/>
          </a:xfrm>
          <a:prstGeom prst="rect">
            <a:avLst/>
          </a:prstGeom>
        </p:spPr>
        <p:txBody>
          <a:bodyPr wrap="square">
            <a:spAutoFit/>
          </a:bodyPr>
          <a:lstStyle/>
          <a:p>
            <a:r>
              <a:rPr lang="en-US" b="1" dirty="0"/>
              <a:t>Given that we want to train a model for translating English (source language) → Cantonese (target language) and there is not enough training data for Cantonese. </a:t>
            </a:r>
          </a:p>
          <a:p>
            <a:endParaRPr lang="en-US" dirty="0"/>
          </a:p>
          <a:p>
            <a:r>
              <a:rPr lang="en-US" dirty="0"/>
              <a:t>Back-translation is translating target language to source language and mixing both original source sentence and back-translated sentence to train a model. </a:t>
            </a:r>
          </a:p>
          <a:p>
            <a:endParaRPr lang="en-US" dirty="0"/>
          </a:p>
          <a:p>
            <a:r>
              <a:rPr lang="en-US" dirty="0"/>
              <a:t>So the number of training data from source language to target language can be increased.</a:t>
            </a:r>
          </a:p>
        </p:txBody>
      </p:sp>
      <p:sp>
        <p:nvSpPr>
          <p:cNvPr id="4" name="Slide Number Placeholder 3">
            <a:extLst>
              <a:ext uri="{FF2B5EF4-FFF2-40B4-BE49-F238E27FC236}">
                <a16:creationId xmlns:a16="http://schemas.microsoft.com/office/drawing/2014/main" id="{2E798B50-47BF-F24C-B91C-E5F830CD872B}"/>
              </a:ext>
            </a:extLst>
          </p:cNvPr>
          <p:cNvSpPr>
            <a:spLocks noGrp="1"/>
          </p:cNvSpPr>
          <p:nvPr>
            <p:ph type="sldNum" sz="quarter" idx="12"/>
          </p:nvPr>
        </p:nvSpPr>
        <p:spPr/>
        <p:txBody>
          <a:bodyPr/>
          <a:lstStyle/>
          <a:p>
            <a:pPr>
              <a:defRPr/>
            </a:pPr>
            <a:fld id="{740F825C-949B-974C-AB99-C3CE0C97A40B}" type="slidenum">
              <a:rPr lang="en-GB" altLang="en-US" smtClean="0"/>
              <a:pPr>
                <a:defRPr/>
              </a:pPr>
              <a:t>97</a:t>
            </a:fld>
            <a:endParaRPr lang="en-GB" altLang="en-US"/>
          </a:p>
        </p:txBody>
      </p:sp>
    </p:spTree>
    <p:extLst>
      <p:ext uri="{BB962C8B-B14F-4D97-AF65-F5344CB8AC3E}">
        <p14:creationId xmlns:p14="http://schemas.microsoft.com/office/powerpoint/2010/main" val="1607083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Back Translation</a:t>
            </a:r>
          </a:p>
          <a:p>
            <a:pPr marL="0" indent="0">
              <a:buNone/>
            </a:pPr>
            <a:endParaRPr lang="en-US" sz="2000" b="1" dirty="0"/>
          </a:p>
          <a:p>
            <a:pPr marL="0" indent="0">
              <a:buNone/>
            </a:pPr>
            <a:endParaRPr lang="en-US" sz="2000" b="1" dirty="0">
              <a:solidFill>
                <a:schemeClr val="bg2"/>
              </a:solidFill>
            </a:endParaRPr>
          </a:p>
        </p:txBody>
      </p:sp>
      <p:pic>
        <p:nvPicPr>
          <p:cNvPr id="6" name="Picture 5" descr="Table&#10;&#10;Description automatically generated">
            <a:extLst>
              <a:ext uri="{FF2B5EF4-FFF2-40B4-BE49-F238E27FC236}">
                <a16:creationId xmlns:a16="http://schemas.microsoft.com/office/drawing/2014/main" id="{27CD43EA-6A49-174C-8F3D-95F13EE5C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281249"/>
            <a:ext cx="8192367" cy="2803935"/>
          </a:xfrm>
          <a:prstGeom prst="rect">
            <a:avLst/>
          </a:prstGeom>
        </p:spPr>
      </p:pic>
      <p:sp>
        <p:nvSpPr>
          <p:cNvPr id="4" name="Slide Number Placeholder 3">
            <a:extLst>
              <a:ext uri="{FF2B5EF4-FFF2-40B4-BE49-F238E27FC236}">
                <a16:creationId xmlns:a16="http://schemas.microsoft.com/office/drawing/2014/main" id="{0FBCA9B9-0C21-2D44-B6AB-87079B8182DE}"/>
              </a:ext>
            </a:extLst>
          </p:cNvPr>
          <p:cNvSpPr>
            <a:spLocks noGrp="1"/>
          </p:cNvSpPr>
          <p:nvPr>
            <p:ph type="sldNum" sz="quarter" idx="12"/>
          </p:nvPr>
        </p:nvSpPr>
        <p:spPr/>
        <p:txBody>
          <a:bodyPr/>
          <a:lstStyle/>
          <a:p>
            <a:pPr>
              <a:defRPr/>
            </a:pPr>
            <a:fld id="{740F825C-949B-974C-AB99-C3CE0C97A40B}" type="slidenum">
              <a:rPr lang="en-GB" altLang="en-US" smtClean="0"/>
              <a:pPr>
                <a:defRPr/>
              </a:pPr>
              <a:t>98</a:t>
            </a:fld>
            <a:endParaRPr lang="en-GB" altLang="en-US"/>
          </a:p>
        </p:txBody>
      </p:sp>
    </p:spTree>
    <p:extLst>
      <p:ext uri="{BB962C8B-B14F-4D97-AF65-F5344CB8AC3E}">
        <p14:creationId xmlns:p14="http://schemas.microsoft.com/office/powerpoint/2010/main" val="3681661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Augmentation Methods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b="1" dirty="0"/>
              <a:t>Contextualized Word Embeddings</a:t>
            </a:r>
          </a:p>
          <a:p>
            <a:pPr marL="0" indent="0">
              <a:buNone/>
            </a:pPr>
            <a:endParaRPr lang="en-US" sz="2000" b="1" dirty="0"/>
          </a:p>
          <a:p>
            <a:pPr marL="0" indent="0">
              <a:buNone/>
            </a:pPr>
            <a:endParaRPr lang="en-US" sz="2000" b="1" dirty="0">
              <a:solidFill>
                <a:schemeClr val="bg2"/>
              </a:solidFill>
            </a:endParaRPr>
          </a:p>
        </p:txBody>
      </p:sp>
      <p:sp>
        <p:nvSpPr>
          <p:cNvPr id="4" name="Rectangle 3">
            <a:extLst>
              <a:ext uri="{FF2B5EF4-FFF2-40B4-BE49-F238E27FC236}">
                <a16:creationId xmlns:a16="http://schemas.microsoft.com/office/drawing/2014/main" id="{34135E5B-F107-5E4A-911A-37CDC3371CDF}"/>
              </a:ext>
            </a:extLst>
          </p:cNvPr>
          <p:cNvSpPr/>
          <p:nvPr/>
        </p:nvSpPr>
        <p:spPr>
          <a:xfrm>
            <a:off x="457200" y="2246531"/>
            <a:ext cx="7355160" cy="1754326"/>
          </a:xfrm>
          <a:prstGeom prst="rect">
            <a:avLst/>
          </a:prstGeom>
        </p:spPr>
        <p:txBody>
          <a:bodyPr wrap="square">
            <a:spAutoFit/>
          </a:bodyPr>
          <a:lstStyle/>
          <a:p>
            <a:pPr marL="285750" indent="-285750">
              <a:buFont typeface="Arial" panose="020B0604020202020204" pitchFamily="34" charset="0"/>
              <a:buChar char="•"/>
            </a:pPr>
            <a:r>
              <a:rPr lang="en-US" dirty="0"/>
              <a:t>Rather than using static word embeddings, </a:t>
            </a:r>
            <a:r>
              <a:rPr lang="en-US" dirty="0" err="1"/>
              <a:t>Fadaee</a:t>
            </a:r>
            <a:r>
              <a:rPr lang="en-US" dirty="0"/>
              <a:t> et al. use contextualized word embeddings to replace target word.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use this text augmentation to validate machine translation model in </a:t>
            </a:r>
            <a:r>
              <a:rPr lang="en-US" dirty="0">
                <a:hlinkClick r:id="rId3"/>
              </a:rPr>
              <a:t>Data Augmentation for Low-Resource Neural Machine Translation</a:t>
            </a:r>
            <a:r>
              <a:rPr lang="en-US" dirty="0"/>
              <a:t>  (https://</a:t>
            </a:r>
            <a:r>
              <a:rPr lang="en-US" dirty="0" err="1"/>
              <a:t>arxiv.org</a:t>
            </a:r>
            <a:r>
              <a:rPr lang="en-US" dirty="0"/>
              <a:t>/pdf/1705.00440.pdf).</a:t>
            </a:r>
          </a:p>
        </p:txBody>
      </p:sp>
      <p:pic>
        <p:nvPicPr>
          <p:cNvPr id="7" name="Picture 6" descr="Table&#10;&#10;Description automatically generated">
            <a:extLst>
              <a:ext uri="{FF2B5EF4-FFF2-40B4-BE49-F238E27FC236}">
                <a16:creationId xmlns:a16="http://schemas.microsoft.com/office/drawing/2014/main" id="{E6BD98B0-4067-034F-AF04-E208A723E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86" y="4147944"/>
            <a:ext cx="7768993" cy="2219712"/>
          </a:xfrm>
          <a:prstGeom prst="rect">
            <a:avLst/>
          </a:prstGeom>
        </p:spPr>
      </p:pic>
      <p:sp>
        <p:nvSpPr>
          <p:cNvPr id="5" name="Slide Number Placeholder 4">
            <a:extLst>
              <a:ext uri="{FF2B5EF4-FFF2-40B4-BE49-F238E27FC236}">
                <a16:creationId xmlns:a16="http://schemas.microsoft.com/office/drawing/2014/main" id="{F910E9D7-2069-6C4D-B1B7-5C532F509873}"/>
              </a:ext>
            </a:extLst>
          </p:cNvPr>
          <p:cNvSpPr>
            <a:spLocks noGrp="1"/>
          </p:cNvSpPr>
          <p:nvPr>
            <p:ph type="sldNum" sz="quarter" idx="12"/>
          </p:nvPr>
        </p:nvSpPr>
        <p:spPr/>
        <p:txBody>
          <a:bodyPr/>
          <a:lstStyle/>
          <a:p>
            <a:pPr>
              <a:defRPr/>
            </a:pPr>
            <a:fld id="{740F825C-949B-974C-AB99-C3CE0C97A40B}" type="slidenum">
              <a:rPr lang="en-GB" altLang="en-US" smtClean="0"/>
              <a:pPr>
                <a:defRPr/>
              </a:pPr>
              <a:t>99</a:t>
            </a:fld>
            <a:endParaRPr lang="en-GB" altLang="en-US"/>
          </a:p>
        </p:txBody>
      </p:sp>
    </p:spTree>
    <p:extLst>
      <p:ext uri="{BB962C8B-B14F-4D97-AF65-F5344CB8AC3E}">
        <p14:creationId xmlns:p14="http://schemas.microsoft.com/office/powerpoint/2010/main" val="37729073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4418</TotalTime>
  <Words>7846</Words>
  <Application>Microsoft Macintosh PowerPoint</Application>
  <PresentationFormat>On-screen Show (4:3)</PresentationFormat>
  <Paragraphs>1008</Paragraphs>
  <Slides>157</Slides>
  <Notes>90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157</vt:i4>
      </vt:variant>
    </vt:vector>
  </HeadingPairs>
  <TitlesOfParts>
    <vt:vector size="162" baseType="lpstr">
      <vt:lpstr>Arial</vt:lpstr>
      <vt:lpstr>Menlo</vt:lpstr>
      <vt:lpstr>Times New Roman</vt:lpstr>
      <vt:lpstr>Wingdings</vt:lpstr>
      <vt:lpstr>Default Design</vt:lpstr>
      <vt:lpstr>NLP 220  Data Science and Machine Learning Fundamentals  Lecture 16</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Character Encoding</vt:lpstr>
      <vt:lpstr>Reading in files with encoding problems </vt:lpstr>
      <vt:lpstr>Reading in files with encoding problems </vt:lpstr>
      <vt:lpstr>Reading in files with encoding problems </vt:lpstr>
      <vt:lpstr>Reading in files with encoding problems </vt:lpstr>
      <vt:lpstr>Reading in files with encoding problems </vt:lpstr>
      <vt:lpstr>Reading in files with encoding problems </vt:lpstr>
      <vt:lpstr>Data Sampling  </vt:lpstr>
      <vt:lpstr>Sampling</vt:lpstr>
      <vt:lpstr>Sampling</vt:lpstr>
      <vt:lpstr>Sampling Techniques</vt:lpstr>
      <vt:lpstr>Sampling Techniques</vt:lpstr>
      <vt:lpstr>Simple Random Sampling</vt:lpstr>
      <vt:lpstr>Simple Random Sampling</vt:lpstr>
      <vt:lpstr>Simple Random Sampling</vt:lpstr>
      <vt:lpstr>Simple Random Sampling</vt:lpstr>
      <vt:lpstr>Simple Random Sampling</vt:lpstr>
      <vt:lpstr>Simple Random Sampling</vt:lpstr>
      <vt:lpstr>Simple Random Sampling</vt:lpstr>
      <vt:lpstr>Systematic Sampling</vt:lpstr>
      <vt:lpstr>Systematic Sampling</vt:lpstr>
      <vt:lpstr>Cluster Sampling</vt:lpstr>
      <vt:lpstr>Cluster Sampling</vt:lpstr>
      <vt:lpstr>Stratified Random Sampling</vt:lpstr>
      <vt:lpstr>Stratified Random Sampling</vt:lpstr>
      <vt:lpstr>Stratified Random Sampling</vt:lpstr>
      <vt:lpstr>Stratified Random Sampling</vt:lpstr>
      <vt:lpstr>Stratified Random Sampling</vt:lpstr>
      <vt:lpstr>More on Data Sampling </vt:lpstr>
      <vt:lpstr>Snowball Sampling</vt:lpstr>
      <vt:lpstr>Snowball Sampling</vt:lpstr>
      <vt:lpstr>Using Snowball Sampling to collect Twitter data </vt:lpstr>
      <vt:lpstr>Resampling Technique</vt:lpstr>
      <vt:lpstr>Tackling Class Imbalance using Resampling </vt:lpstr>
      <vt:lpstr>Tackling Class Imbalance - Random under-sampling </vt:lpstr>
      <vt:lpstr>Tackling Class Imbalance using Resampling </vt:lpstr>
      <vt:lpstr>Tackling Class Imbalance - Random over-sampling </vt:lpstr>
      <vt:lpstr>Tackling Class Imbalance using Resampling </vt:lpstr>
      <vt:lpstr>Tackling Class Imbalance using Resampling </vt:lpstr>
      <vt:lpstr>Resampling</vt:lpstr>
      <vt:lpstr>Resampling Technique</vt:lpstr>
      <vt:lpstr>Resampling Technique using sklearn</vt:lpstr>
      <vt:lpstr>Resampling Technique using sklearn</vt:lpstr>
      <vt:lpstr>Resampling Technique using sklearn</vt:lpstr>
      <vt:lpstr>Resampling Technique using sklearn</vt:lpstr>
      <vt:lpstr>Python imbalanced-learn module</vt:lpstr>
      <vt:lpstr>Synthetic Sampling </vt:lpstr>
      <vt:lpstr>Uncertainty Sampling </vt:lpstr>
      <vt:lpstr>Uncertainty Sampling</vt:lpstr>
      <vt:lpstr>Uncertainty Sampling</vt:lpstr>
      <vt:lpstr>Uncertainty Sampling</vt:lpstr>
      <vt:lpstr>Uncertainty Sampling</vt:lpstr>
      <vt:lpstr>Data Sampling using Semi-supervision </vt:lpstr>
      <vt:lpstr>Semi Supervised Sampling</vt:lpstr>
      <vt:lpstr>Data Sampling Approach –  Additional Details </vt:lpstr>
      <vt:lpstr>Naïve Random Oversampling </vt:lpstr>
      <vt:lpstr>Naïve Random Oversampling </vt:lpstr>
      <vt:lpstr>From Random Over Sampling to SMOTE and ADASYN</vt:lpstr>
      <vt:lpstr>From Random Over Sampling to SMOTE and ADASYN</vt:lpstr>
      <vt:lpstr>From Random Over Sampling to SMOTE and ADASYN</vt:lpstr>
      <vt:lpstr>Original SMOTE Paper </vt:lpstr>
      <vt:lpstr>From Random Over Sampling to SMOTE and ADASYN</vt:lpstr>
      <vt:lpstr>From Random Over-Sampling to SMOTE and ADASYN</vt:lpstr>
      <vt:lpstr>From Random Over Sampling to SMOTE and ADASYN</vt:lpstr>
      <vt:lpstr>SMOTE Variants</vt:lpstr>
      <vt:lpstr>SMOTE Variants</vt:lpstr>
      <vt:lpstr>SMOTE Variants</vt:lpstr>
      <vt:lpstr>SMOTE Variants</vt:lpstr>
      <vt:lpstr>SMOTE Variants</vt:lpstr>
      <vt:lpstr>SMOTE Variants</vt:lpstr>
      <vt:lpstr>SMOTE – Practical Guidance</vt:lpstr>
      <vt:lpstr>SMOTE for Text Classification </vt:lpstr>
      <vt:lpstr>Summary</vt:lpstr>
      <vt:lpstr>Text Data Augmentation </vt:lpstr>
      <vt:lpstr>Data Augmentation</vt:lpstr>
      <vt:lpstr>Data Augmentation</vt:lpstr>
      <vt:lpstr>Data Augmentation Methods</vt:lpstr>
      <vt:lpstr>Data Augmentation Methods</vt:lpstr>
      <vt:lpstr>Data Augmentation Methods</vt:lpstr>
      <vt:lpstr>Data Augmentation Methods</vt:lpstr>
      <vt:lpstr>Data Augmentation Methods</vt:lpstr>
      <vt:lpstr>Data Augmentation Methods</vt:lpstr>
      <vt:lpstr>Data Augmentation Methods</vt:lpstr>
      <vt:lpstr>Data Augmentation Methods</vt:lpstr>
      <vt:lpstr>Data Augmentation Methods</vt:lpstr>
      <vt:lpstr>Data Augmentation Methods</vt:lpstr>
      <vt:lpstr>Data Augmentation Methods</vt:lpstr>
      <vt:lpstr>Dealing with Outliers</vt:lpstr>
      <vt:lpstr>Dealing with Outliers</vt:lpstr>
      <vt:lpstr>Finding Outliers</vt:lpstr>
      <vt:lpstr>Finding Outliers</vt:lpstr>
      <vt:lpstr>Finding Outliers</vt:lpstr>
      <vt:lpstr>Discover outliers with visualization tools</vt:lpstr>
      <vt:lpstr>Discover outliers with visualization tools</vt:lpstr>
      <vt:lpstr>Discover outliers with visualization tools</vt:lpstr>
      <vt:lpstr>Discover outliers with visualization tools</vt:lpstr>
      <vt:lpstr>Discover outliers with mathematical function</vt:lpstr>
      <vt:lpstr>Z-Score </vt:lpstr>
      <vt:lpstr>Z-Score </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Discover outliers with mathematical function</vt:lpstr>
      <vt:lpstr>Removing Outliers</vt:lpstr>
      <vt:lpstr>Removing Outliers</vt:lpstr>
      <vt:lpstr>Removing Outliers</vt:lpstr>
      <vt:lpstr>Let’s Try the Code!</vt:lpstr>
      <vt:lpstr>Modified Z-score</vt:lpstr>
      <vt:lpstr>Modified Z-score</vt:lpstr>
      <vt:lpstr>Modified Z-score</vt:lpstr>
      <vt:lpstr>Removing Outliers:   Another Example</vt:lpstr>
      <vt:lpstr>Removing Outliers:   Another Example</vt:lpstr>
      <vt:lpstr>Removing Outliers:   Another Example</vt:lpstr>
      <vt:lpstr>Other Methods</vt:lpstr>
      <vt:lpstr>Summary</vt:lpstr>
      <vt:lpstr>Discussion</vt:lpstr>
      <vt:lpstr>Obtaining Data through Social Media APIs </vt:lpstr>
      <vt:lpstr>Background</vt:lpstr>
      <vt:lpstr>Social Media APIs</vt:lpstr>
      <vt:lpstr>Historical Content Volume </vt:lpstr>
      <vt:lpstr>Use case for Developers</vt:lpstr>
      <vt:lpstr>Use case for Developers</vt:lpstr>
      <vt:lpstr>Use case for Developers</vt:lpstr>
      <vt:lpstr>Use case for Developers</vt:lpstr>
      <vt:lpstr>API Features</vt:lpstr>
      <vt:lpstr>API Features</vt:lpstr>
      <vt:lpstr>API Features</vt:lpstr>
      <vt:lpstr>Rate Limits</vt:lpstr>
      <vt:lpstr>Rate Limits</vt:lpstr>
      <vt:lpstr>Rate Limits</vt:lpstr>
      <vt:lpstr>Tiered Data Volumes</vt:lpstr>
      <vt:lpstr>Tiered Data Volumes</vt:lpstr>
      <vt:lpstr>Tiered Data Volumes</vt:lpstr>
      <vt:lpstr>Tiered Data Volumes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220  Data Collection, Wrangling and Crowdsourcing  Lecture 14</dc:title>
  <dc:creator>Yash Bhalgat</dc:creator>
  <cp:lastModifiedBy>Jalal Mahmud</cp:lastModifiedBy>
  <cp:revision>60</cp:revision>
  <dcterms:created xsi:type="dcterms:W3CDTF">2020-11-13T21:36:00Z</dcterms:created>
  <dcterms:modified xsi:type="dcterms:W3CDTF">2022-11-17T03:06:45Z</dcterms:modified>
</cp:coreProperties>
</file>